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48_F9CA95F.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comments/modernComment_142_C63340F5.xml" ContentType="application/vnd.ms-powerpoint.comments+xml"/>
  <Override PartName="/ppt/tags/tag2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83" r:id="rId5"/>
    <p:sldId id="263" r:id="rId6"/>
    <p:sldId id="324" r:id="rId7"/>
    <p:sldId id="299" r:id="rId8"/>
    <p:sldId id="289" r:id="rId9"/>
    <p:sldId id="290" r:id="rId10"/>
    <p:sldId id="325" r:id="rId11"/>
    <p:sldId id="262" r:id="rId12"/>
    <p:sldId id="279" r:id="rId13"/>
    <p:sldId id="280" r:id="rId14"/>
    <p:sldId id="275" r:id="rId15"/>
    <p:sldId id="300" r:id="rId16"/>
    <p:sldId id="326" r:id="rId17"/>
    <p:sldId id="256" r:id="rId18"/>
    <p:sldId id="301" r:id="rId19"/>
    <p:sldId id="257" r:id="rId20"/>
    <p:sldId id="302" r:id="rId21"/>
    <p:sldId id="303" r:id="rId22"/>
    <p:sldId id="305" r:id="rId23"/>
    <p:sldId id="327" r:id="rId24"/>
    <p:sldId id="307" r:id="rId25"/>
    <p:sldId id="308" r:id="rId26"/>
    <p:sldId id="309" r:id="rId27"/>
    <p:sldId id="310" r:id="rId28"/>
    <p:sldId id="311" r:id="rId29"/>
    <p:sldId id="312" r:id="rId30"/>
    <p:sldId id="328" r:id="rId31"/>
    <p:sldId id="304" r:id="rId32"/>
    <p:sldId id="315" r:id="rId33"/>
    <p:sldId id="316" r:id="rId34"/>
    <p:sldId id="314" r:id="rId35"/>
    <p:sldId id="317" r:id="rId36"/>
    <p:sldId id="319" r:id="rId37"/>
    <p:sldId id="329" r:id="rId38"/>
    <p:sldId id="318" r:id="rId39"/>
    <p:sldId id="322" r:id="rId40"/>
    <p:sldId id="323" r:id="rId41"/>
    <p:sldId id="29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97EF40-B787-C630-0BE7-31099855ACFC}" name="Sandra Bruehlmann" initials="SB" userId="S::sandra.bruehlmann@gwp.org::0eb662ee-4e0d-4490-a17a-0d1b367bb399" providerId="AD"/>
  <p188:author id="{8B893561-48EC-0492-DD2E-59A48D18CCA1}" name="Paul Glennie" initials="PG" userId="86fe0510131ef66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A98A5-4938-A85D-E294-BD0286AE5353}" v="21" dt="2023-04-04T12:32:05.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90"/>
    <p:restoredTop sz="77845" autoAdjust="0"/>
  </p:normalViewPr>
  <p:slideViewPr>
    <p:cSldViewPr snapToGrid="0">
      <p:cViewPr varScale="1">
        <p:scale>
          <a:sx n="49" d="100"/>
          <a:sy n="49" d="100"/>
        </p:scale>
        <p:origin x="868" y="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42_C63340F5.xml><?xml version="1.0" encoding="utf-8"?>
<p188:cmLst xmlns:a="http://schemas.openxmlformats.org/drawingml/2006/main" xmlns:r="http://schemas.openxmlformats.org/officeDocument/2006/relationships" xmlns:p188="http://schemas.microsoft.com/office/powerpoint/2018/8/main">
  <p188:cm id="{23B8D16B-BCF8-8C4C-BF16-B74DB1FE908C}" authorId="{8B893561-48EC-0492-DD2E-59A48D18CCA1}" created="2023-04-04T02:28:48.433">
    <ac:deMkLst xmlns:ac="http://schemas.microsoft.com/office/drawing/2013/main/command">
      <pc:docMk xmlns:pc="http://schemas.microsoft.com/office/powerpoint/2013/main/command"/>
      <pc:sldMk xmlns:pc="http://schemas.microsoft.com/office/powerpoint/2013/main/command" cId="3325247733" sldId="322"/>
      <ac:spMk id="9" creationId="{3BA7603A-46E6-3583-58E1-1389D8C5D481}"/>
    </ac:deMkLst>
    <p188:txBody>
      <a:bodyPr/>
      <a:lstStyle/>
      <a:p>
        <a:r>
          <a:rPr lang="en-US"/>
          <a:t>Text in the box might need revising, as I did a Google translate of two infographics from English: 
107 countries are not on track to have sustainably managed water resources by 2030. 
Globally, the current rate of progress needs to be doubled. </a:t>
        </a:r>
      </a:p>
    </p188:txBody>
  </p188:cm>
</p188:cmLst>
</file>

<file path=ppt/comments/modernComment_148_F9CA95F.xml><?xml version="1.0" encoding="utf-8"?>
<p188:cmLst xmlns:a="http://schemas.openxmlformats.org/drawingml/2006/main" xmlns:r="http://schemas.openxmlformats.org/officeDocument/2006/relationships" xmlns:p188="http://schemas.microsoft.com/office/powerpoint/2018/8/main">
  <p188:cm id="{30F4471F-9644-1D46-BC53-5722690B22CA}" authorId="{8B893561-48EC-0492-DD2E-59A48D18CCA1}" created="2023-04-04T01:39:04.945">
    <pc:sldMkLst xmlns:pc="http://schemas.microsoft.com/office/powerpoint/2013/main/command">
      <pc:docMk/>
      <pc:sldMk cId="261925215" sldId="328"/>
    </pc:sldMkLst>
    <p188:txBody>
      <a:bodyPr/>
      <a:lstStyle/>
      <a:p>
        <a:r>
          <a:rPr lang="en-US"/>
          <a:t>You can change the speakers notes to “ … on the website as shown on this slide” (i.e. don’t have to read out the web address). </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hyperlink" Target="https://www.gwp.org/en/sdg6support/consultations/where-we-are/stage-1-activities/" TargetMode="External"/><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hyperlink" Target="mailto:iwrmsdg651@un.org" TargetMode="External"/><Relationship Id="rId1" Type="http://schemas.openxmlformats.org/officeDocument/2006/relationships/hyperlink" Target="http://iwrmdataportal.unepdhi.org/" TargetMode="Externa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hyperlink" Target="mailto:sdg6iwrmsp@gwp.org" TargetMode="External"/><Relationship Id="rId9" Type="http://schemas.openxmlformats.org/officeDocument/2006/relationships/image" Target="../media/image7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hyperlink" Target="http://iwrmdataportal.unepdhi.org/" TargetMode="External"/><Relationship Id="rId7" Type="http://schemas.openxmlformats.org/officeDocument/2006/relationships/image" Target="../media/image77.png"/><Relationship Id="rId12" Type="http://schemas.openxmlformats.org/officeDocument/2006/relationships/hyperlink" Target="mailto:sdg6iwrmsp@gwp.org" TargetMode="External"/><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hyperlink" Target="mailto:iwrmsdg651@un.org" TargetMode="External"/><Relationship Id="rId11" Type="http://schemas.openxmlformats.org/officeDocument/2006/relationships/image" Target="../media/image80.svg"/><Relationship Id="rId5" Type="http://schemas.openxmlformats.org/officeDocument/2006/relationships/image" Target="../media/image76.sv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hyperlink" Target="https://www.gwp.org/en/sdg6support/consultations/where-we-are/stage-1-activitie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641BE986-9068-4C94-BE0B-F52EDA7A87D2}"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6EB57497-816C-4CCD-97AB-0198927B9C63}">
      <dgm:prSet/>
      <dgm:spPr/>
      <dgm:t>
        <a:bodyPr/>
        <a:lstStyle/>
        <a:p>
          <a:pPr>
            <a:defRPr b="1"/>
          </a:pPr>
          <a:r>
            <a:rPr lang="es" dirty="0">
              <a:latin typeface="+mn-lt"/>
            </a:rPr>
            <a:t>Febrero a marzo</a:t>
          </a:r>
          <a:endParaRPr lang="en-US" dirty="0">
            <a:latin typeface="+mn-lt"/>
          </a:endParaRPr>
        </a:p>
      </dgm:t>
    </dgm:pt>
    <dgm:pt modelId="{EE2ECA4B-5376-41DC-BBFF-710467A6A510}" type="parTrans" cxnId="{ED095F82-6928-4E2A-B5A6-46FCD8147332}">
      <dgm:prSet/>
      <dgm:spPr/>
      <dgm:t>
        <a:bodyPr/>
        <a:lstStyle/>
        <a:p>
          <a:endParaRPr lang="en-US"/>
        </a:p>
      </dgm:t>
    </dgm:pt>
    <dgm:pt modelId="{62DEF96F-35C0-4C0E-8BE7-CFBD0CE52409}" type="sibTrans" cxnId="{ED095F82-6928-4E2A-B5A6-46FCD8147332}">
      <dgm:prSet/>
      <dgm:spPr/>
      <dgm:t>
        <a:bodyPr/>
        <a:lstStyle/>
        <a:p>
          <a:endParaRPr lang="en-US"/>
        </a:p>
      </dgm:t>
    </dgm:pt>
    <dgm:pt modelId="{BE5FB92E-8A85-47DA-9190-B5CD3DCEAE02}">
      <dgm:prSet custT="1"/>
      <dgm:spPr/>
      <dgm:t>
        <a:bodyPr/>
        <a:lstStyle/>
        <a:p>
          <a:r>
            <a:rPr lang="es" sz="1800" dirty="0">
              <a:latin typeface="+mn-lt"/>
            </a:rPr>
            <a:t>Los países confirman </a:t>
          </a:r>
          <a:br>
            <a:rPr lang="en-US" sz="1800" dirty="0">
              <a:latin typeface="+mn-lt"/>
            </a:rPr>
          </a:br>
          <a:r>
            <a:rPr lang="es" sz="1800" dirty="0">
              <a:latin typeface="+mn-lt"/>
            </a:rPr>
            <a:t>sus coordinadores del indicador 6.5.1</a:t>
          </a:r>
          <a:endParaRPr lang="en-US" sz="1800" dirty="0">
            <a:latin typeface="+mn-lt"/>
          </a:endParaRPr>
        </a:p>
      </dgm:t>
    </dgm:pt>
    <dgm:pt modelId="{F44E3059-2B29-404E-BA98-2BEEDCA14001}" type="parTrans" cxnId="{6C8FE453-16E4-4773-8D81-C50F3E38321F}">
      <dgm:prSet/>
      <dgm:spPr/>
      <dgm:t>
        <a:bodyPr/>
        <a:lstStyle/>
        <a:p>
          <a:endParaRPr lang="en-US"/>
        </a:p>
      </dgm:t>
    </dgm:pt>
    <dgm:pt modelId="{F66AF63C-7AA8-4911-B30F-CE324CFABB1C}" type="sibTrans" cxnId="{6C8FE453-16E4-4773-8D81-C50F3E38321F}">
      <dgm:prSet/>
      <dgm:spPr/>
      <dgm:t>
        <a:bodyPr/>
        <a:lstStyle/>
        <a:p>
          <a:endParaRPr lang="en-US"/>
        </a:p>
      </dgm:t>
    </dgm:pt>
    <dgm:pt modelId="{EDF92B76-72F2-466F-ABFF-AF5D5B8F3487}">
      <dgm:prSet/>
      <dgm:spPr/>
      <dgm:t>
        <a:bodyPr/>
        <a:lstStyle/>
        <a:p>
          <a:pPr>
            <a:defRPr b="1"/>
          </a:pPr>
          <a:r>
            <a:rPr lang="es" b="1" dirty="0">
              <a:latin typeface="+mn-lt"/>
            </a:rPr>
            <a:t>Abril a septiembre</a:t>
          </a:r>
          <a:endParaRPr lang="en-US" b="1" dirty="0">
            <a:latin typeface="+mn-lt"/>
          </a:endParaRPr>
        </a:p>
      </dgm:t>
    </dgm:pt>
    <dgm:pt modelId="{6FF037AC-06B8-4F9F-B0E4-E0E0BE610722}" type="parTrans" cxnId="{4B5342A1-898A-4D2A-9E8D-62C6D30E9DA2}">
      <dgm:prSet/>
      <dgm:spPr/>
      <dgm:t>
        <a:bodyPr/>
        <a:lstStyle/>
        <a:p>
          <a:endParaRPr lang="en-US"/>
        </a:p>
      </dgm:t>
    </dgm:pt>
    <dgm:pt modelId="{019F1E28-FDA2-4742-9F03-C04230983240}" type="sibTrans" cxnId="{4B5342A1-898A-4D2A-9E8D-62C6D30E9DA2}">
      <dgm:prSet/>
      <dgm:spPr/>
      <dgm:t>
        <a:bodyPr/>
        <a:lstStyle/>
        <a:p>
          <a:endParaRPr lang="en-US"/>
        </a:p>
      </dgm:t>
    </dgm:pt>
    <dgm:pt modelId="{B1B29577-32F5-4C43-A585-D8050A94164C}">
      <dgm:prSet custT="1"/>
      <dgm:spPr/>
      <dgm:t>
        <a:bodyPr/>
        <a:lstStyle/>
        <a:p>
          <a:r>
            <a:rPr lang="es" sz="1800" dirty="0">
              <a:latin typeface="+mn-lt"/>
            </a:rPr>
            <a:t>Mediados de abril: se presentan la encuesta y el material de apoyo</a:t>
          </a:r>
          <a:endParaRPr lang="en-US" sz="1800" dirty="0">
            <a:latin typeface="+mn-lt"/>
          </a:endParaRPr>
        </a:p>
      </dgm:t>
    </dgm:pt>
    <dgm:pt modelId="{827C8B45-8F7C-44A8-B30D-BB210AE8001D}" type="parTrans" cxnId="{C1BD3F4A-BBD9-46BA-A2E1-E24313B32293}">
      <dgm:prSet/>
      <dgm:spPr/>
      <dgm:t>
        <a:bodyPr/>
        <a:lstStyle/>
        <a:p>
          <a:endParaRPr lang="en-US"/>
        </a:p>
      </dgm:t>
    </dgm:pt>
    <dgm:pt modelId="{EE5C7BA1-2DB4-407E-AD5E-8CD8D1B6B682}" type="sibTrans" cxnId="{C1BD3F4A-BBD9-46BA-A2E1-E24313B32293}">
      <dgm:prSet/>
      <dgm:spPr/>
      <dgm:t>
        <a:bodyPr/>
        <a:lstStyle/>
        <a:p>
          <a:endParaRPr lang="en-US"/>
        </a:p>
      </dgm:t>
    </dgm:pt>
    <dgm:pt modelId="{E4F87E21-E2E9-43BE-8D05-9C20C26D5926}">
      <dgm:prSet/>
      <dgm:spPr/>
      <dgm:t>
        <a:bodyPr/>
        <a:lstStyle/>
        <a:p>
          <a:pPr>
            <a:defRPr b="1"/>
          </a:pPr>
          <a:r>
            <a:rPr lang="es" dirty="0">
              <a:latin typeface="+mn-lt"/>
            </a:rPr>
            <a:t>1 de octubre</a:t>
          </a:r>
          <a:endParaRPr lang="en-US" dirty="0">
            <a:latin typeface="+mn-lt"/>
          </a:endParaRPr>
        </a:p>
      </dgm:t>
    </dgm:pt>
    <dgm:pt modelId="{D668DA40-B72F-4D52-96FA-0794F1C5FD10}" type="parTrans" cxnId="{2194E8F6-4D71-44D8-B4B5-7487E6378BAF}">
      <dgm:prSet/>
      <dgm:spPr/>
      <dgm:t>
        <a:bodyPr/>
        <a:lstStyle/>
        <a:p>
          <a:endParaRPr lang="en-US"/>
        </a:p>
      </dgm:t>
    </dgm:pt>
    <dgm:pt modelId="{7C5AEA53-784B-43C0-9B4A-EAD332BCB8B9}" type="sibTrans" cxnId="{2194E8F6-4D71-44D8-B4B5-7487E6378BAF}">
      <dgm:prSet/>
      <dgm:spPr/>
      <dgm:t>
        <a:bodyPr/>
        <a:lstStyle/>
        <a:p>
          <a:endParaRPr lang="en-US"/>
        </a:p>
      </dgm:t>
    </dgm:pt>
    <dgm:pt modelId="{2E31391C-8BF4-4A9D-8E68-1D6D54008C0C}">
      <dgm:prSet custT="1"/>
      <dgm:spPr/>
      <dgm:t>
        <a:bodyPr/>
        <a:lstStyle/>
        <a:p>
          <a:r>
            <a:rPr lang="es" sz="1800" dirty="0">
              <a:latin typeface="+mn-lt"/>
            </a:rPr>
            <a:t>Presentación del «borrador definitivo» al PNUMA</a:t>
          </a:r>
          <a:endParaRPr lang="en-US" sz="1800" dirty="0">
            <a:latin typeface="+mn-lt"/>
          </a:endParaRPr>
        </a:p>
      </dgm:t>
    </dgm:pt>
    <dgm:pt modelId="{2ED88CCC-328C-4D66-9AC3-02BFAF0076B5}" type="parTrans" cxnId="{52814E2F-EB16-4B2C-BDF5-CE5D4B17042E}">
      <dgm:prSet/>
      <dgm:spPr/>
      <dgm:t>
        <a:bodyPr/>
        <a:lstStyle/>
        <a:p>
          <a:endParaRPr lang="en-US"/>
        </a:p>
      </dgm:t>
    </dgm:pt>
    <dgm:pt modelId="{9AA4961A-FAD4-4C0C-BEF6-921C94E75FBD}" type="sibTrans" cxnId="{52814E2F-EB16-4B2C-BDF5-CE5D4B17042E}">
      <dgm:prSet/>
      <dgm:spPr/>
      <dgm:t>
        <a:bodyPr/>
        <a:lstStyle/>
        <a:p>
          <a:endParaRPr lang="en-US"/>
        </a:p>
      </dgm:t>
    </dgm:pt>
    <dgm:pt modelId="{182D0B25-F539-460E-B211-E13F7E444B4A}">
      <dgm:prSet/>
      <dgm:spPr/>
      <dgm:t>
        <a:bodyPr/>
        <a:lstStyle/>
        <a:p>
          <a:pPr>
            <a:defRPr b="1"/>
          </a:pPr>
          <a:r>
            <a:rPr lang="es" dirty="0">
              <a:latin typeface="+mn-lt"/>
            </a:rPr>
            <a:t>Octubre a noviembre</a:t>
          </a:r>
          <a:endParaRPr lang="en-US" dirty="0">
            <a:latin typeface="+mn-lt"/>
          </a:endParaRPr>
        </a:p>
      </dgm:t>
    </dgm:pt>
    <dgm:pt modelId="{EB9456FC-E1FB-471A-9F26-C2E629B5FAFF}" type="parTrans" cxnId="{4898742A-B035-4897-84A1-721F5F1D3FB4}">
      <dgm:prSet/>
      <dgm:spPr/>
      <dgm:t>
        <a:bodyPr/>
        <a:lstStyle/>
        <a:p>
          <a:endParaRPr lang="en-US"/>
        </a:p>
      </dgm:t>
    </dgm:pt>
    <dgm:pt modelId="{B1137A3E-063F-45DA-BF00-5588C6C1D603}" type="sibTrans" cxnId="{4898742A-B035-4897-84A1-721F5F1D3FB4}">
      <dgm:prSet/>
      <dgm:spPr/>
      <dgm:t>
        <a:bodyPr/>
        <a:lstStyle/>
        <a:p>
          <a:endParaRPr lang="en-US"/>
        </a:p>
      </dgm:t>
    </dgm:pt>
    <dgm:pt modelId="{A78C5E83-3043-4671-80EE-560873F45A70}">
      <dgm:prSet custT="1"/>
      <dgm:spPr/>
      <dgm:t>
        <a:bodyPr/>
        <a:lstStyle/>
        <a:p>
          <a:r>
            <a:rPr lang="es" sz="1800" dirty="0">
              <a:latin typeface="+mn-lt"/>
            </a:rPr>
            <a:t>Aseguramiento de la calidad y finalización</a:t>
          </a:r>
          <a:endParaRPr lang="en-US" sz="1800" dirty="0">
            <a:latin typeface="+mn-lt"/>
          </a:endParaRPr>
        </a:p>
      </dgm:t>
    </dgm:pt>
    <dgm:pt modelId="{C49D88A3-7349-407E-B519-49176B0753EE}" type="parTrans" cxnId="{03D78832-5F5A-4739-A8AD-CD15D436934C}">
      <dgm:prSet/>
      <dgm:spPr/>
      <dgm:t>
        <a:bodyPr/>
        <a:lstStyle/>
        <a:p>
          <a:endParaRPr lang="en-US"/>
        </a:p>
      </dgm:t>
    </dgm:pt>
    <dgm:pt modelId="{5E718236-4C42-415E-A6B1-DCF22E656B4A}" type="sibTrans" cxnId="{03D78832-5F5A-4739-A8AD-CD15D436934C}">
      <dgm:prSet/>
      <dgm:spPr/>
      <dgm:t>
        <a:bodyPr/>
        <a:lstStyle/>
        <a:p>
          <a:endParaRPr lang="en-US"/>
        </a:p>
      </dgm:t>
    </dgm:pt>
    <dgm:pt modelId="{0AE1A483-A205-48EE-9ABB-78139BB36178}">
      <dgm:prSet/>
      <dgm:spPr/>
      <dgm:t>
        <a:bodyPr/>
        <a:lstStyle/>
        <a:p>
          <a:pPr>
            <a:defRPr b="1"/>
          </a:pPr>
          <a:r>
            <a:rPr lang="es" b="1" dirty="0"/>
            <a:t>Diciembre</a:t>
          </a:r>
          <a:endParaRPr lang="en-US" b="1" dirty="0"/>
        </a:p>
      </dgm:t>
    </dgm:pt>
    <dgm:pt modelId="{C8DFF156-F532-405B-A5C7-2220D1F178E4}" type="parTrans" cxnId="{C3E2D6C7-8B19-4008-9E94-080128A00052}">
      <dgm:prSet/>
      <dgm:spPr/>
      <dgm:t>
        <a:bodyPr/>
        <a:lstStyle/>
        <a:p>
          <a:endParaRPr lang="en-US"/>
        </a:p>
      </dgm:t>
    </dgm:pt>
    <dgm:pt modelId="{1DB323BC-2DC2-4A3B-BE9F-5B27E062D417}" type="sibTrans" cxnId="{C3E2D6C7-8B19-4008-9E94-080128A00052}">
      <dgm:prSet/>
      <dgm:spPr/>
      <dgm:t>
        <a:bodyPr/>
        <a:lstStyle/>
        <a:p>
          <a:endParaRPr lang="en-US"/>
        </a:p>
      </dgm:t>
    </dgm:pt>
    <dgm:pt modelId="{46747A32-7876-47FA-B123-EE939523C5CA}">
      <dgm:prSet phldr="0" custT="1"/>
      <dgm:spPr/>
      <dgm:t>
        <a:bodyPr/>
        <a:lstStyle/>
        <a:p>
          <a:r>
            <a:rPr lang="es" sz="1800" dirty="0">
              <a:latin typeface="+mn-lt"/>
            </a:rPr>
            <a:t>Finalización de todos los informes presentados por los países</a:t>
          </a:r>
          <a:endParaRPr lang="en-US" sz="1800" dirty="0">
            <a:latin typeface="+mn-lt"/>
          </a:endParaRPr>
        </a:p>
      </dgm:t>
    </dgm:pt>
    <dgm:pt modelId="{708686D0-56F2-4552-B753-5D3D832E080D}" type="parTrans" cxnId="{3B9DD52C-D6FA-4F0D-9667-B7AFC0A1247F}">
      <dgm:prSet/>
      <dgm:spPr/>
      <dgm:t>
        <a:bodyPr/>
        <a:lstStyle/>
        <a:p>
          <a:endParaRPr lang="en-US"/>
        </a:p>
      </dgm:t>
    </dgm:pt>
    <dgm:pt modelId="{97B00824-4203-4AF2-B083-115B3C5D41F2}" type="sibTrans" cxnId="{3B9DD52C-D6FA-4F0D-9667-B7AFC0A1247F}">
      <dgm:prSet/>
      <dgm:spPr/>
      <dgm:t>
        <a:bodyPr/>
        <a:lstStyle/>
        <a:p>
          <a:endParaRPr lang="en-US"/>
        </a:p>
      </dgm:t>
    </dgm:pt>
    <dgm:pt modelId="{077E7E00-75B9-4DAE-A0B3-1CF68D952991}" type="pres">
      <dgm:prSet presAssocID="{641BE986-9068-4C94-BE0B-F52EDA7A87D2}" presName="root" presStyleCnt="0">
        <dgm:presLayoutVars>
          <dgm:chMax/>
          <dgm:chPref/>
          <dgm:animLvl val="lvl"/>
        </dgm:presLayoutVars>
      </dgm:prSet>
      <dgm:spPr/>
    </dgm:pt>
    <dgm:pt modelId="{3ED79F00-2B30-4BB6-A96F-9C059ADBCD8C}" type="pres">
      <dgm:prSet presAssocID="{641BE986-9068-4C94-BE0B-F52EDA7A87D2}"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97117D63-4B88-4149-862F-2200A970945A}" type="pres">
      <dgm:prSet presAssocID="{641BE986-9068-4C94-BE0B-F52EDA7A87D2}" presName="nodes" presStyleCnt="0">
        <dgm:presLayoutVars>
          <dgm:chMax/>
          <dgm:chPref/>
          <dgm:animLvl val="lvl"/>
        </dgm:presLayoutVars>
      </dgm:prSet>
      <dgm:spPr/>
    </dgm:pt>
    <dgm:pt modelId="{E26F526D-2E2E-4E72-A37A-DC98D1912788}" type="pres">
      <dgm:prSet presAssocID="{6EB57497-816C-4CCD-97AB-0198927B9C63}" presName="composite" presStyleCnt="0"/>
      <dgm:spPr/>
    </dgm:pt>
    <dgm:pt modelId="{6FDB721B-63AE-4234-A153-6C451AA4424C}" type="pres">
      <dgm:prSet presAssocID="{6EB57497-816C-4CCD-97AB-0198927B9C63}" presName="L1TextContainer" presStyleLbl="revTx" presStyleIdx="0" presStyleCnt="5">
        <dgm:presLayoutVars>
          <dgm:chMax val="1"/>
          <dgm:chPref val="1"/>
          <dgm:bulletEnabled val="1"/>
        </dgm:presLayoutVars>
      </dgm:prSet>
      <dgm:spPr/>
    </dgm:pt>
    <dgm:pt modelId="{B74F24C2-BD9F-4549-8759-F480C59AE127}" type="pres">
      <dgm:prSet presAssocID="{6EB57497-816C-4CCD-97AB-0198927B9C63}" presName="L2TextContainerWrapper" presStyleCnt="0">
        <dgm:presLayoutVars>
          <dgm:chMax val="0"/>
          <dgm:chPref val="0"/>
          <dgm:bulletEnabled val="1"/>
        </dgm:presLayoutVars>
      </dgm:prSet>
      <dgm:spPr/>
    </dgm:pt>
    <dgm:pt modelId="{D204143C-D938-464C-A8D5-E7BA7C7CB416}" type="pres">
      <dgm:prSet presAssocID="{6EB57497-816C-4CCD-97AB-0198927B9C63}" presName="L2TextContainer" presStyleLbl="bgAcc1" presStyleIdx="0" presStyleCnt="5"/>
      <dgm:spPr/>
    </dgm:pt>
    <dgm:pt modelId="{359E42C1-2AC7-443A-90AA-C54A31E26AD0}" type="pres">
      <dgm:prSet presAssocID="{6EB57497-816C-4CCD-97AB-0198927B9C63}" presName="FlexibleEmptyPlaceHolder" presStyleCnt="0"/>
      <dgm:spPr/>
    </dgm:pt>
    <dgm:pt modelId="{C8290D90-1188-4466-8B34-3BD3270742E9}" type="pres">
      <dgm:prSet presAssocID="{6EB57497-816C-4CCD-97AB-0198927B9C63}" presName="ConnectLine" presStyleLbl="sibTrans1D1" presStyleIdx="0" presStyleCnt="5"/>
      <dgm:spPr>
        <a:noFill/>
        <a:ln w="6350" cap="flat" cmpd="sng" algn="ctr">
          <a:solidFill>
            <a:schemeClr val="accent1">
              <a:hueOff val="0"/>
              <a:satOff val="0"/>
              <a:lumOff val="0"/>
              <a:alphaOff val="0"/>
            </a:schemeClr>
          </a:solidFill>
          <a:prstDash val="dash"/>
          <a:miter lim="800000"/>
        </a:ln>
        <a:effectLst/>
      </dgm:spPr>
    </dgm:pt>
    <dgm:pt modelId="{E4541D28-76DF-4083-8FC3-D04E7B1E4255}" type="pres">
      <dgm:prSet presAssocID="{6EB57497-816C-4CCD-97AB-0198927B9C63}" presName="ConnectorPoint" presStyleLbl="alignNode1" presStyleIdx="0" presStyleCnt="5"/>
      <dgm:spPr/>
    </dgm:pt>
    <dgm:pt modelId="{E9FD39B5-3D2B-47DC-9145-E800ECC93529}" type="pres">
      <dgm:prSet presAssocID="{6EB57497-816C-4CCD-97AB-0198927B9C63}" presName="EmptyPlaceHolder" presStyleCnt="0"/>
      <dgm:spPr/>
    </dgm:pt>
    <dgm:pt modelId="{7354DEC3-3F67-44FB-A501-53B094CB4AB7}" type="pres">
      <dgm:prSet presAssocID="{62DEF96F-35C0-4C0E-8BE7-CFBD0CE52409}" presName="spaceBetweenRectangles" presStyleCnt="0"/>
      <dgm:spPr/>
    </dgm:pt>
    <dgm:pt modelId="{916ED84C-076F-4A7A-803B-78C8FF6C975B}" type="pres">
      <dgm:prSet presAssocID="{EDF92B76-72F2-466F-ABFF-AF5D5B8F3487}" presName="composite" presStyleCnt="0"/>
      <dgm:spPr/>
    </dgm:pt>
    <dgm:pt modelId="{216ECA38-25C9-47BC-AD4C-92C0852BDB62}" type="pres">
      <dgm:prSet presAssocID="{EDF92B76-72F2-466F-ABFF-AF5D5B8F3487}" presName="L1TextContainer" presStyleLbl="revTx" presStyleIdx="1" presStyleCnt="5">
        <dgm:presLayoutVars>
          <dgm:chMax val="1"/>
          <dgm:chPref val="1"/>
          <dgm:bulletEnabled val="1"/>
        </dgm:presLayoutVars>
      </dgm:prSet>
      <dgm:spPr/>
    </dgm:pt>
    <dgm:pt modelId="{2680E5A9-6981-492A-BAFD-3A2F1980165D}" type="pres">
      <dgm:prSet presAssocID="{EDF92B76-72F2-466F-ABFF-AF5D5B8F3487}" presName="L2TextContainerWrapper" presStyleCnt="0">
        <dgm:presLayoutVars>
          <dgm:chMax val="0"/>
          <dgm:chPref val="0"/>
          <dgm:bulletEnabled val="1"/>
        </dgm:presLayoutVars>
      </dgm:prSet>
      <dgm:spPr/>
    </dgm:pt>
    <dgm:pt modelId="{A0EA81E6-C30F-4E72-853B-D77F43B8643B}" type="pres">
      <dgm:prSet presAssocID="{EDF92B76-72F2-466F-ABFF-AF5D5B8F3487}" presName="L2TextContainer" presStyleLbl="bgAcc1" presStyleIdx="1" presStyleCnt="5"/>
      <dgm:spPr/>
    </dgm:pt>
    <dgm:pt modelId="{30AA0999-8B49-4CFA-9FD0-FFD002CB3CA1}" type="pres">
      <dgm:prSet presAssocID="{EDF92B76-72F2-466F-ABFF-AF5D5B8F3487}" presName="FlexibleEmptyPlaceHolder" presStyleCnt="0"/>
      <dgm:spPr/>
    </dgm:pt>
    <dgm:pt modelId="{D53A348B-03C4-4FBC-B7C9-CC92964BCBBD}" type="pres">
      <dgm:prSet presAssocID="{EDF92B76-72F2-466F-ABFF-AF5D5B8F3487}" presName="ConnectLine" presStyleLbl="sibTrans1D1" presStyleIdx="1" presStyleCnt="5"/>
      <dgm:spPr>
        <a:noFill/>
        <a:ln w="6350" cap="flat" cmpd="sng" algn="ctr">
          <a:solidFill>
            <a:schemeClr val="accent1">
              <a:hueOff val="0"/>
              <a:satOff val="0"/>
              <a:lumOff val="0"/>
              <a:alphaOff val="0"/>
            </a:schemeClr>
          </a:solidFill>
          <a:prstDash val="dash"/>
          <a:miter lim="800000"/>
        </a:ln>
        <a:effectLst/>
      </dgm:spPr>
    </dgm:pt>
    <dgm:pt modelId="{F877150D-285F-4B8A-AE84-138A0E1829CF}" type="pres">
      <dgm:prSet presAssocID="{EDF92B76-72F2-466F-ABFF-AF5D5B8F3487}" presName="ConnectorPoint" presStyleLbl="alignNode1" presStyleIdx="1" presStyleCnt="5"/>
      <dgm:spPr/>
    </dgm:pt>
    <dgm:pt modelId="{74239EB0-038B-44A0-BC77-6CA82D655C86}" type="pres">
      <dgm:prSet presAssocID="{EDF92B76-72F2-466F-ABFF-AF5D5B8F3487}" presName="EmptyPlaceHolder" presStyleCnt="0"/>
      <dgm:spPr/>
    </dgm:pt>
    <dgm:pt modelId="{9F715EF5-DF5E-4F81-94DD-C43E2AD9621A}" type="pres">
      <dgm:prSet presAssocID="{019F1E28-FDA2-4742-9F03-C04230983240}" presName="spaceBetweenRectangles" presStyleCnt="0"/>
      <dgm:spPr/>
    </dgm:pt>
    <dgm:pt modelId="{7945755A-06AA-4935-B3BD-C62756697855}" type="pres">
      <dgm:prSet presAssocID="{E4F87E21-E2E9-43BE-8D05-9C20C26D5926}" presName="composite" presStyleCnt="0"/>
      <dgm:spPr/>
    </dgm:pt>
    <dgm:pt modelId="{EB30BA1B-9B14-482D-9B9D-6E645488EC86}" type="pres">
      <dgm:prSet presAssocID="{E4F87E21-E2E9-43BE-8D05-9C20C26D5926}" presName="L1TextContainer" presStyleLbl="revTx" presStyleIdx="2" presStyleCnt="5">
        <dgm:presLayoutVars>
          <dgm:chMax val="1"/>
          <dgm:chPref val="1"/>
          <dgm:bulletEnabled val="1"/>
        </dgm:presLayoutVars>
      </dgm:prSet>
      <dgm:spPr/>
    </dgm:pt>
    <dgm:pt modelId="{0C7D7AEF-D765-4B2E-9B1C-E1AE0919E6D0}" type="pres">
      <dgm:prSet presAssocID="{E4F87E21-E2E9-43BE-8D05-9C20C26D5926}" presName="L2TextContainerWrapper" presStyleCnt="0">
        <dgm:presLayoutVars>
          <dgm:chMax val="0"/>
          <dgm:chPref val="0"/>
          <dgm:bulletEnabled val="1"/>
        </dgm:presLayoutVars>
      </dgm:prSet>
      <dgm:spPr/>
    </dgm:pt>
    <dgm:pt modelId="{7EF0D413-5DB1-4DF7-B1E5-7CCA68E923D3}" type="pres">
      <dgm:prSet presAssocID="{E4F87E21-E2E9-43BE-8D05-9C20C26D5926}" presName="L2TextContainer" presStyleLbl="bgAcc1" presStyleIdx="2" presStyleCnt="5"/>
      <dgm:spPr/>
    </dgm:pt>
    <dgm:pt modelId="{E80898C9-A516-4BA1-9387-411CE6D4D1CE}" type="pres">
      <dgm:prSet presAssocID="{E4F87E21-E2E9-43BE-8D05-9C20C26D5926}" presName="FlexibleEmptyPlaceHolder" presStyleCnt="0"/>
      <dgm:spPr/>
    </dgm:pt>
    <dgm:pt modelId="{E87A480A-4654-4199-AD60-C654436F910F}" type="pres">
      <dgm:prSet presAssocID="{E4F87E21-E2E9-43BE-8D05-9C20C26D5926}" presName="ConnectLine" presStyleLbl="sibTrans1D1" presStyleIdx="2" presStyleCnt="5"/>
      <dgm:spPr>
        <a:noFill/>
        <a:ln w="6350" cap="flat" cmpd="sng" algn="ctr">
          <a:solidFill>
            <a:schemeClr val="accent1">
              <a:hueOff val="0"/>
              <a:satOff val="0"/>
              <a:lumOff val="0"/>
              <a:alphaOff val="0"/>
            </a:schemeClr>
          </a:solidFill>
          <a:prstDash val="dash"/>
          <a:miter lim="800000"/>
        </a:ln>
        <a:effectLst/>
      </dgm:spPr>
    </dgm:pt>
    <dgm:pt modelId="{B2C4798F-DD4C-4445-B646-C1C25C9E8F18}" type="pres">
      <dgm:prSet presAssocID="{E4F87E21-E2E9-43BE-8D05-9C20C26D5926}" presName="ConnectorPoint" presStyleLbl="alignNode1" presStyleIdx="2" presStyleCnt="5"/>
      <dgm:spPr/>
    </dgm:pt>
    <dgm:pt modelId="{9064DF11-7286-4015-9B9B-2468200C2DEB}" type="pres">
      <dgm:prSet presAssocID="{E4F87E21-E2E9-43BE-8D05-9C20C26D5926}" presName="EmptyPlaceHolder" presStyleCnt="0"/>
      <dgm:spPr/>
    </dgm:pt>
    <dgm:pt modelId="{2F47EA6B-51E9-4068-AE52-EB692B734D77}" type="pres">
      <dgm:prSet presAssocID="{7C5AEA53-784B-43C0-9B4A-EAD332BCB8B9}" presName="spaceBetweenRectangles" presStyleCnt="0"/>
      <dgm:spPr/>
    </dgm:pt>
    <dgm:pt modelId="{62B4DC7A-12BD-4278-A2BD-D4DA2231FC54}" type="pres">
      <dgm:prSet presAssocID="{182D0B25-F539-460E-B211-E13F7E444B4A}" presName="composite" presStyleCnt="0"/>
      <dgm:spPr/>
    </dgm:pt>
    <dgm:pt modelId="{D896C2BF-2398-46F9-84C7-7C823F14938F}" type="pres">
      <dgm:prSet presAssocID="{182D0B25-F539-460E-B211-E13F7E444B4A}" presName="L1TextContainer" presStyleLbl="revTx" presStyleIdx="3" presStyleCnt="5">
        <dgm:presLayoutVars>
          <dgm:chMax val="1"/>
          <dgm:chPref val="1"/>
          <dgm:bulletEnabled val="1"/>
        </dgm:presLayoutVars>
      </dgm:prSet>
      <dgm:spPr/>
    </dgm:pt>
    <dgm:pt modelId="{8FD3E054-D393-475C-ACCF-B51399D4A63C}" type="pres">
      <dgm:prSet presAssocID="{182D0B25-F539-460E-B211-E13F7E444B4A}" presName="L2TextContainerWrapper" presStyleCnt="0">
        <dgm:presLayoutVars>
          <dgm:chMax val="0"/>
          <dgm:chPref val="0"/>
          <dgm:bulletEnabled val="1"/>
        </dgm:presLayoutVars>
      </dgm:prSet>
      <dgm:spPr/>
    </dgm:pt>
    <dgm:pt modelId="{D3DEAE1B-5082-434A-BE78-FB98DA7EB664}" type="pres">
      <dgm:prSet presAssocID="{182D0B25-F539-460E-B211-E13F7E444B4A}" presName="L2TextContainer" presStyleLbl="bgAcc1" presStyleIdx="3" presStyleCnt="5"/>
      <dgm:spPr/>
    </dgm:pt>
    <dgm:pt modelId="{B3B87057-5AE9-4D2A-B805-509ACC38B696}" type="pres">
      <dgm:prSet presAssocID="{182D0B25-F539-460E-B211-E13F7E444B4A}" presName="FlexibleEmptyPlaceHolder" presStyleCnt="0"/>
      <dgm:spPr/>
    </dgm:pt>
    <dgm:pt modelId="{A43934E4-8FEE-48B3-8E0B-6F4F9E53FC61}" type="pres">
      <dgm:prSet presAssocID="{182D0B25-F539-460E-B211-E13F7E444B4A}" presName="ConnectLine" presStyleLbl="sibTrans1D1" presStyleIdx="3" presStyleCnt="5"/>
      <dgm:spPr>
        <a:noFill/>
        <a:ln w="6350" cap="flat" cmpd="sng" algn="ctr">
          <a:solidFill>
            <a:schemeClr val="accent1">
              <a:hueOff val="0"/>
              <a:satOff val="0"/>
              <a:lumOff val="0"/>
              <a:alphaOff val="0"/>
            </a:schemeClr>
          </a:solidFill>
          <a:prstDash val="dash"/>
          <a:miter lim="800000"/>
        </a:ln>
        <a:effectLst/>
      </dgm:spPr>
    </dgm:pt>
    <dgm:pt modelId="{64B393EE-8F40-46CF-BC66-9836EE19716D}" type="pres">
      <dgm:prSet presAssocID="{182D0B25-F539-460E-B211-E13F7E444B4A}" presName="ConnectorPoint" presStyleLbl="alignNode1" presStyleIdx="3" presStyleCnt="5"/>
      <dgm:spPr/>
    </dgm:pt>
    <dgm:pt modelId="{37486F5D-AA2E-46A6-A6BD-F3DF10C7C5D5}" type="pres">
      <dgm:prSet presAssocID="{182D0B25-F539-460E-B211-E13F7E444B4A}" presName="EmptyPlaceHolder" presStyleCnt="0"/>
      <dgm:spPr/>
    </dgm:pt>
    <dgm:pt modelId="{1F354AC6-2B48-457F-B14C-AA25F5E5F9E8}" type="pres">
      <dgm:prSet presAssocID="{B1137A3E-063F-45DA-BF00-5588C6C1D603}" presName="spaceBetweenRectangles" presStyleCnt="0"/>
      <dgm:spPr/>
    </dgm:pt>
    <dgm:pt modelId="{43D1E1E5-20C2-464F-B33D-EC5569B44ABB}" type="pres">
      <dgm:prSet presAssocID="{0AE1A483-A205-48EE-9ABB-78139BB36178}" presName="composite" presStyleCnt="0"/>
      <dgm:spPr/>
    </dgm:pt>
    <dgm:pt modelId="{A97CD945-B8DA-4432-9F15-C59ED877DA39}" type="pres">
      <dgm:prSet presAssocID="{0AE1A483-A205-48EE-9ABB-78139BB36178}" presName="L1TextContainer" presStyleLbl="revTx" presStyleIdx="4" presStyleCnt="5">
        <dgm:presLayoutVars>
          <dgm:chMax val="1"/>
          <dgm:chPref val="1"/>
          <dgm:bulletEnabled val="1"/>
        </dgm:presLayoutVars>
      </dgm:prSet>
      <dgm:spPr/>
    </dgm:pt>
    <dgm:pt modelId="{D1623897-8F80-448C-8850-4755320486EA}" type="pres">
      <dgm:prSet presAssocID="{0AE1A483-A205-48EE-9ABB-78139BB36178}" presName="L2TextContainerWrapper" presStyleCnt="0">
        <dgm:presLayoutVars>
          <dgm:chMax val="0"/>
          <dgm:chPref val="0"/>
          <dgm:bulletEnabled val="1"/>
        </dgm:presLayoutVars>
      </dgm:prSet>
      <dgm:spPr/>
    </dgm:pt>
    <dgm:pt modelId="{8300C554-5FF9-4E06-88AA-976F7856190A}" type="pres">
      <dgm:prSet presAssocID="{0AE1A483-A205-48EE-9ABB-78139BB36178}" presName="L2TextContainer" presStyleLbl="bgAcc1" presStyleIdx="4" presStyleCnt="5"/>
      <dgm:spPr/>
    </dgm:pt>
    <dgm:pt modelId="{612356CC-9C1D-46DA-9B28-CA2C509FB580}" type="pres">
      <dgm:prSet presAssocID="{0AE1A483-A205-48EE-9ABB-78139BB36178}" presName="FlexibleEmptyPlaceHolder" presStyleCnt="0"/>
      <dgm:spPr/>
    </dgm:pt>
    <dgm:pt modelId="{A7CCB2B6-E70C-4CF6-8D68-CD966A2EC45A}" type="pres">
      <dgm:prSet presAssocID="{0AE1A483-A205-48EE-9ABB-78139BB36178}" presName="ConnectLine" presStyleLbl="sibTrans1D1" presStyleIdx="4" presStyleCnt="5"/>
      <dgm:spPr>
        <a:noFill/>
        <a:ln w="6350" cap="flat" cmpd="sng" algn="ctr">
          <a:solidFill>
            <a:schemeClr val="accent1">
              <a:hueOff val="0"/>
              <a:satOff val="0"/>
              <a:lumOff val="0"/>
              <a:alphaOff val="0"/>
            </a:schemeClr>
          </a:solidFill>
          <a:prstDash val="dash"/>
          <a:miter lim="800000"/>
        </a:ln>
        <a:effectLst/>
      </dgm:spPr>
    </dgm:pt>
    <dgm:pt modelId="{B11B5937-4C01-4855-830A-A3C0572559D6}" type="pres">
      <dgm:prSet presAssocID="{0AE1A483-A205-48EE-9ABB-78139BB36178}" presName="ConnectorPoint" presStyleLbl="alignNode1" presStyleIdx="4" presStyleCnt="5"/>
      <dgm:spPr/>
    </dgm:pt>
    <dgm:pt modelId="{B4CF9B66-1219-42D5-8725-410DF3463366}" type="pres">
      <dgm:prSet presAssocID="{0AE1A483-A205-48EE-9ABB-78139BB36178}" presName="EmptyPlaceHolder" presStyleCnt="0"/>
      <dgm:spPr/>
    </dgm:pt>
  </dgm:ptLst>
  <dgm:cxnLst>
    <dgm:cxn modelId="{0C198F18-3DEB-4D70-A862-409D802DB819}" type="presOf" srcId="{182D0B25-F539-460E-B211-E13F7E444B4A}" destId="{D896C2BF-2398-46F9-84C7-7C823F14938F}" srcOrd="0" destOrd="0" presId="urn:microsoft.com/office/officeart/2016/7/layout/BasicTimeline"/>
    <dgm:cxn modelId="{32183224-1F7C-466D-9639-2E564CCFFCFC}" type="presOf" srcId="{BE5FB92E-8A85-47DA-9190-B5CD3DCEAE02}" destId="{D204143C-D938-464C-A8D5-E7BA7C7CB416}" srcOrd="0" destOrd="0" presId="urn:microsoft.com/office/officeart/2016/7/layout/BasicTimeline"/>
    <dgm:cxn modelId="{4898742A-B035-4897-84A1-721F5F1D3FB4}" srcId="{641BE986-9068-4C94-BE0B-F52EDA7A87D2}" destId="{182D0B25-F539-460E-B211-E13F7E444B4A}" srcOrd="3" destOrd="0" parTransId="{EB9456FC-E1FB-471A-9F26-C2E629B5FAFF}" sibTransId="{B1137A3E-063F-45DA-BF00-5588C6C1D603}"/>
    <dgm:cxn modelId="{CA1FFC2A-39E7-4B7B-B95F-67B637502514}" type="presOf" srcId="{A78C5E83-3043-4671-80EE-560873F45A70}" destId="{D3DEAE1B-5082-434A-BE78-FB98DA7EB664}" srcOrd="0" destOrd="0" presId="urn:microsoft.com/office/officeart/2016/7/layout/BasicTimeline"/>
    <dgm:cxn modelId="{3B9DD52C-D6FA-4F0D-9667-B7AFC0A1247F}" srcId="{0AE1A483-A205-48EE-9ABB-78139BB36178}" destId="{46747A32-7876-47FA-B123-EE939523C5CA}" srcOrd="0" destOrd="0" parTransId="{708686D0-56F2-4552-B753-5D3D832E080D}" sibTransId="{97B00824-4203-4AF2-B083-115B3C5D41F2}"/>
    <dgm:cxn modelId="{52814E2F-EB16-4B2C-BDF5-CE5D4B17042E}" srcId="{E4F87E21-E2E9-43BE-8D05-9C20C26D5926}" destId="{2E31391C-8BF4-4A9D-8E68-1D6D54008C0C}" srcOrd="0" destOrd="0" parTransId="{2ED88CCC-328C-4D66-9AC3-02BFAF0076B5}" sibTransId="{9AA4961A-FAD4-4C0C-BEF6-921C94E75FBD}"/>
    <dgm:cxn modelId="{03D78832-5F5A-4739-A8AD-CD15D436934C}" srcId="{182D0B25-F539-460E-B211-E13F7E444B4A}" destId="{A78C5E83-3043-4671-80EE-560873F45A70}" srcOrd="0" destOrd="0" parTransId="{C49D88A3-7349-407E-B519-49176B0753EE}" sibTransId="{5E718236-4C42-415E-A6B1-DCF22E656B4A}"/>
    <dgm:cxn modelId="{254F3D37-4A54-4020-B630-387F9AE86CE4}" type="presOf" srcId="{B1B29577-32F5-4C43-A585-D8050A94164C}" destId="{A0EA81E6-C30F-4E72-853B-D77F43B8643B}" srcOrd="0" destOrd="0" presId="urn:microsoft.com/office/officeart/2016/7/layout/BasicTimeline"/>
    <dgm:cxn modelId="{C1BD3F4A-BBD9-46BA-A2E1-E24313B32293}" srcId="{EDF92B76-72F2-466F-ABFF-AF5D5B8F3487}" destId="{B1B29577-32F5-4C43-A585-D8050A94164C}" srcOrd="0" destOrd="0" parTransId="{827C8B45-8F7C-44A8-B30D-BB210AE8001D}" sibTransId="{EE5C7BA1-2DB4-407E-AD5E-8CD8D1B6B682}"/>
    <dgm:cxn modelId="{67E5D070-BBD3-47FD-8F81-AA05535EA385}" type="presOf" srcId="{2E31391C-8BF4-4A9D-8E68-1D6D54008C0C}" destId="{7EF0D413-5DB1-4DF7-B1E5-7CCA68E923D3}" srcOrd="0" destOrd="0" presId="urn:microsoft.com/office/officeart/2016/7/layout/BasicTimeline"/>
    <dgm:cxn modelId="{6C8FE453-16E4-4773-8D81-C50F3E38321F}" srcId="{6EB57497-816C-4CCD-97AB-0198927B9C63}" destId="{BE5FB92E-8A85-47DA-9190-B5CD3DCEAE02}" srcOrd="0" destOrd="0" parTransId="{F44E3059-2B29-404E-BA98-2BEEDCA14001}" sibTransId="{F66AF63C-7AA8-4911-B30F-CE324CFABB1C}"/>
    <dgm:cxn modelId="{DB547179-04E8-4CD5-A8D6-A83F6F1AA454}" type="presOf" srcId="{641BE986-9068-4C94-BE0B-F52EDA7A87D2}" destId="{077E7E00-75B9-4DAE-A0B3-1CF68D952991}" srcOrd="0" destOrd="0" presId="urn:microsoft.com/office/officeart/2016/7/layout/BasicTimeline"/>
    <dgm:cxn modelId="{C1B6C17E-3371-4CCA-AF92-942BD7F5226C}" type="presOf" srcId="{EDF92B76-72F2-466F-ABFF-AF5D5B8F3487}" destId="{216ECA38-25C9-47BC-AD4C-92C0852BDB62}" srcOrd="0" destOrd="0" presId="urn:microsoft.com/office/officeart/2016/7/layout/BasicTimeline"/>
    <dgm:cxn modelId="{ED095F82-6928-4E2A-B5A6-46FCD8147332}" srcId="{641BE986-9068-4C94-BE0B-F52EDA7A87D2}" destId="{6EB57497-816C-4CCD-97AB-0198927B9C63}" srcOrd="0" destOrd="0" parTransId="{EE2ECA4B-5376-41DC-BBFF-710467A6A510}" sibTransId="{62DEF96F-35C0-4C0E-8BE7-CFBD0CE52409}"/>
    <dgm:cxn modelId="{F34F4D95-BB87-4C07-8211-A12AEC49898C}" type="presOf" srcId="{E4F87E21-E2E9-43BE-8D05-9C20C26D5926}" destId="{EB30BA1B-9B14-482D-9B9D-6E645488EC86}" srcOrd="0" destOrd="0" presId="urn:microsoft.com/office/officeart/2016/7/layout/BasicTimeline"/>
    <dgm:cxn modelId="{4B5342A1-898A-4D2A-9E8D-62C6D30E9DA2}" srcId="{641BE986-9068-4C94-BE0B-F52EDA7A87D2}" destId="{EDF92B76-72F2-466F-ABFF-AF5D5B8F3487}" srcOrd="1" destOrd="0" parTransId="{6FF037AC-06B8-4F9F-B0E4-E0E0BE610722}" sibTransId="{019F1E28-FDA2-4742-9F03-C04230983240}"/>
    <dgm:cxn modelId="{C3E2D6C7-8B19-4008-9E94-080128A00052}" srcId="{641BE986-9068-4C94-BE0B-F52EDA7A87D2}" destId="{0AE1A483-A205-48EE-9ABB-78139BB36178}" srcOrd="4" destOrd="0" parTransId="{C8DFF156-F532-405B-A5C7-2220D1F178E4}" sibTransId="{1DB323BC-2DC2-4A3B-BE9F-5B27E062D417}"/>
    <dgm:cxn modelId="{7168A4C8-F25C-45EF-86E3-FA8811819682}" type="presOf" srcId="{0AE1A483-A205-48EE-9ABB-78139BB36178}" destId="{A97CD945-B8DA-4432-9F15-C59ED877DA39}" srcOrd="0" destOrd="0" presId="urn:microsoft.com/office/officeart/2016/7/layout/BasicTimeline"/>
    <dgm:cxn modelId="{B69168D1-FEE8-452A-9999-62BA73176248}" type="presOf" srcId="{46747A32-7876-47FA-B123-EE939523C5CA}" destId="{8300C554-5FF9-4E06-88AA-976F7856190A}" srcOrd="0" destOrd="0" presId="urn:microsoft.com/office/officeart/2016/7/layout/BasicTimeline"/>
    <dgm:cxn modelId="{CD5B56D8-8DE6-47E2-8175-73AFD104AE98}" type="presOf" srcId="{6EB57497-816C-4CCD-97AB-0198927B9C63}" destId="{6FDB721B-63AE-4234-A153-6C451AA4424C}" srcOrd="0" destOrd="0" presId="urn:microsoft.com/office/officeart/2016/7/layout/BasicTimeline"/>
    <dgm:cxn modelId="{2194E8F6-4D71-44D8-B4B5-7487E6378BAF}" srcId="{641BE986-9068-4C94-BE0B-F52EDA7A87D2}" destId="{E4F87E21-E2E9-43BE-8D05-9C20C26D5926}" srcOrd="2" destOrd="0" parTransId="{D668DA40-B72F-4D52-96FA-0794F1C5FD10}" sibTransId="{7C5AEA53-784B-43C0-9B4A-EAD332BCB8B9}"/>
    <dgm:cxn modelId="{D208015C-71E4-48CD-8537-2DCAD3F17AC6}" type="presParOf" srcId="{077E7E00-75B9-4DAE-A0B3-1CF68D952991}" destId="{3ED79F00-2B30-4BB6-A96F-9C059ADBCD8C}" srcOrd="0" destOrd="0" presId="urn:microsoft.com/office/officeart/2016/7/layout/BasicTimeline"/>
    <dgm:cxn modelId="{8CB02A26-9922-4D2E-9897-DBA8CDA72DDF}" type="presParOf" srcId="{077E7E00-75B9-4DAE-A0B3-1CF68D952991}" destId="{97117D63-4B88-4149-862F-2200A970945A}" srcOrd="1" destOrd="0" presId="urn:microsoft.com/office/officeart/2016/7/layout/BasicTimeline"/>
    <dgm:cxn modelId="{265167E8-D30D-4E73-BC3C-679B3EF5FD8D}" type="presParOf" srcId="{97117D63-4B88-4149-862F-2200A970945A}" destId="{E26F526D-2E2E-4E72-A37A-DC98D1912788}" srcOrd="0" destOrd="0" presId="urn:microsoft.com/office/officeart/2016/7/layout/BasicTimeline"/>
    <dgm:cxn modelId="{E3F5BBDD-7D80-476B-A743-770AC6B7BB0D}" type="presParOf" srcId="{E26F526D-2E2E-4E72-A37A-DC98D1912788}" destId="{6FDB721B-63AE-4234-A153-6C451AA4424C}" srcOrd="0" destOrd="0" presId="urn:microsoft.com/office/officeart/2016/7/layout/BasicTimeline"/>
    <dgm:cxn modelId="{88E280CB-8EF0-46AE-8D7C-EA52B22DA4E0}" type="presParOf" srcId="{E26F526D-2E2E-4E72-A37A-DC98D1912788}" destId="{B74F24C2-BD9F-4549-8759-F480C59AE127}" srcOrd="1" destOrd="0" presId="urn:microsoft.com/office/officeart/2016/7/layout/BasicTimeline"/>
    <dgm:cxn modelId="{D47A92E1-9E22-4CB1-8018-2C0DCE2390B7}" type="presParOf" srcId="{B74F24C2-BD9F-4549-8759-F480C59AE127}" destId="{D204143C-D938-464C-A8D5-E7BA7C7CB416}" srcOrd="0" destOrd="0" presId="urn:microsoft.com/office/officeart/2016/7/layout/BasicTimeline"/>
    <dgm:cxn modelId="{400924D9-0FFF-4BE0-8A6E-A460EDDDCF19}" type="presParOf" srcId="{B74F24C2-BD9F-4549-8759-F480C59AE127}" destId="{359E42C1-2AC7-443A-90AA-C54A31E26AD0}" srcOrd="1" destOrd="0" presId="urn:microsoft.com/office/officeart/2016/7/layout/BasicTimeline"/>
    <dgm:cxn modelId="{B73C5245-ADE6-4823-A2C0-2184144A93D2}" type="presParOf" srcId="{E26F526D-2E2E-4E72-A37A-DC98D1912788}" destId="{C8290D90-1188-4466-8B34-3BD3270742E9}" srcOrd="2" destOrd="0" presId="urn:microsoft.com/office/officeart/2016/7/layout/BasicTimeline"/>
    <dgm:cxn modelId="{FE8BD277-B650-4201-B5A7-FC270B69BC12}" type="presParOf" srcId="{E26F526D-2E2E-4E72-A37A-DC98D1912788}" destId="{E4541D28-76DF-4083-8FC3-D04E7B1E4255}" srcOrd="3" destOrd="0" presId="urn:microsoft.com/office/officeart/2016/7/layout/BasicTimeline"/>
    <dgm:cxn modelId="{26E3D9A8-1D97-43E6-A4D3-F22AD1FAD780}" type="presParOf" srcId="{E26F526D-2E2E-4E72-A37A-DC98D1912788}" destId="{E9FD39B5-3D2B-47DC-9145-E800ECC93529}" srcOrd="4" destOrd="0" presId="urn:microsoft.com/office/officeart/2016/7/layout/BasicTimeline"/>
    <dgm:cxn modelId="{841D7FB8-28A0-44DC-A664-38B957081639}" type="presParOf" srcId="{97117D63-4B88-4149-862F-2200A970945A}" destId="{7354DEC3-3F67-44FB-A501-53B094CB4AB7}" srcOrd="1" destOrd="0" presId="urn:microsoft.com/office/officeart/2016/7/layout/BasicTimeline"/>
    <dgm:cxn modelId="{9CAAD9C3-A34A-429F-9E27-7E3BBDA11D20}" type="presParOf" srcId="{97117D63-4B88-4149-862F-2200A970945A}" destId="{916ED84C-076F-4A7A-803B-78C8FF6C975B}" srcOrd="2" destOrd="0" presId="urn:microsoft.com/office/officeart/2016/7/layout/BasicTimeline"/>
    <dgm:cxn modelId="{4E8D2AB1-F223-4D6D-9587-5D82BDF206DA}" type="presParOf" srcId="{916ED84C-076F-4A7A-803B-78C8FF6C975B}" destId="{216ECA38-25C9-47BC-AD4C-92C0852BDB62}" srcOrd="0" destOrd="0" presId="urn:microsoft.com/office/officeart/2016/7/layout/BasicTimeline"/>
    <dgm:cxn modelId="{2A47992D-F83D-43AA-8F7F-F3E5551EB4E4}" type="presParOf" srcId="{916ED84C-076F-4A7A-803B-78C8FF6C975B}" destId="{2680E5A9-6981-492A-BAFD-3A2F1980165D}" srcOrd="1" destOrd="0" presId="urn:microsoft.com/office/officeart/2016/7/layout/BasicTimeline"/>
    <dgm:cxn modelId="{D5ADFCA0-7C22-4914-BC19-7AE47FC2BFF8}" type="presParOf" srcId="{2680E5A9-6981-492A-BAFD-3A2F1980165D}" destId="{A0EA81E6-C30F-4E72-853B-D77F43B8643B}" srcOrd="0" destOrd="0" presId="urn:microsoft.com/office/officeart/2016/7/layout/BasicTimeline"/>
    <dgm:cxn modelId="{41F0999A-1367-4EB2-B2D1-8A288D645A7A}" type="presParOf" srcId="{2680E5A9-6981-492A-BAFD-3A2F1980165D}" destId="{30AA0999-8B49-4CFA-9FD0-FFD002CB3CA1}" srcOrd="1" destOrd="0" presId="urn:microsoft.com/office/officeart/2016/7/layout/BasicTimeline"/>
    <dgm:cxn modelId="{13FF7A40-C1C2-4329-8DC9-CCAA68A400D4}" type="presParOf" srcId="{916ED84C-076F-4A7A-803B-78C8FF6C975B}" destId="{D53A348B-03C4-4FBC-B7C9-CC92964BCBBD}" srcOrd="2" destOrd="0" presId="urn:microsoft.com/office/officeart/2016/7/layout/BasicTimeline"/>
    <dgm:cxn modelId="{7E85A246-24BD-4EA9-8FF4-AB67229653AA}" type="presParOf" srcId="{916ED84C-076F-4A7A-803B-78C8FF6C975B}" destId="{F877150D-285F-4B8A-AE84-138A0E1829CF}" srcOrd="3" destOrd="0" presId="urn:microsoft.com/office/officeart/2016/7/layout/BasicTimeline"/>
    <dgm:cxn modelId="{599B83E5-7225-40F9-8E35-806DB8FC9F0F}" type="presParOf" srcId="{916ED84C-076F-4A7A-803B-78C8FF6C975B}" destId="{74239EB0-038B-44A0-BC77-6CA82D655C86}" srcOrd="4" destOrd="0" presId="urn:microsoft.com/office/officeart/2016/7/layout/BasicTimeline"/>
    <dgm:cxn modelId="{808E0F60-4B97-4615-A6F7-40659808552E}" type="presParOf" srcId="{97117D63-4B88-4149-862F-2200A970945A}" destId="{9F715EF5-DF5E-4F81-94DD-C43E2AD9621A}" srcOrd="3" destOrd="0" presId="urn:microsoft.com/office/officeart/2016/7/layout/BasicTimeline"/>
    <dgm:cxn modelId="{E633DEC3-A99D-48E6-BF68-7CCA8247D41A}" type="presParOf" srcId="{97117D63-4B88-4149-862F-2200A970945A}" destId="{7945755A-06AA-4935-B3BD-C62756697855}" srcOrd="4" destOrd="0" presId="urn:microsoft.com/office/officeart/2016/7/layout/BasicTimeline"/>
    <dgm:cxn modelId="{79F9DFE1-387A-482C-802C-8C937BFA4AC6}" type="presParOf" srcId="{7945755A-06AA-4935-B3BD-C62756697855}" destId="{EB30BA1B-9B14-482D-9B9D-6E645488EC86}" srcOrd="0" destOrd="0" presId="urn:microsoft.com/office/officeart/2016/7/layout/BasicTimeline"/>
    <dgm:cxn modelId="{268F015E-2FE2-48BB-9494-0C7C5A03C3F4}" type="presParOf" srcId="{7945755A-06AA-4935-B3BD-C62756697855}" destId="{0C7D7AEF-D765-4B2E-9B1C-E1AE0919E6D0}" srcOrd="1" destOrd="0" presId="urn:microsoft.com/office/officeart/2016/7/layout/BasicTimeline"/>
    <dgm:cxn modelId="{DB64846F-CBFD-4F0E-85DB-3EBD17C0D6B9}" type="presParOf" srcId="{0C7D7AEF-D765-4B2E-9B1C-E1AE0919E6D0}" destId="{7EF0D413-5DB1-4DF7-B1E5-7CCA68E923D3}" srcOrd="0" destOrd="0" presId="urn:microsoft.com/office/officeart/2016/7/layout/BasicTimeline"/>
    <dgm:cxn modelId="{0734801C-B58C-48EA-9232-4F58B7D0736C}" type="presParOf" srcId="{0C7D7AEF-D765-4B2E-9B1C-E1AE0919E6D0}" destId="{E80898C9-A516-4BA1-9387-411CE6D4D1CE}" srcOrd="1" destOrd="0" presId="urn:microsoft.com/office/officeart/2016/7/layout/BasicTimeline"/>
    <dgm:cxn modelId="{CB5E4258-3F83-4C1D-91F1-A35A7ABE0C3E}" type="presParOf" srcId="{7945755A-06AA-4935-B3BD-C62756697855}" destId="{E87A480A-4654-4199-AD60-C654436F910F}" srcOrd="2" destOrd="0" presId="urn:microsoft.com/office/officeart/2016/7/layout/BasicTimeline"/>
    <dgm:cxn modelId="{C0CB8BE5-CC4C-4A7E-8FF8-A4ACD6F7FF1C}" type="presParOf" srcId="{7945755A-06AA-4935-B3BD-C62756697855}" destId="{B2C4798F-DD4C-4445-B646-C1C25C9E8F18}" srcOrd="3" destOrd="0" presId="urn:microsoft.com/office/officeart/2016/7/layout/BasicTimeline"/>
    <dgm:cxn modelId="{42B60350-1779-4835-849B-EBA01F152F18}" type="presParOf" srcId="{7945755A-06AA-4935-B3BD-C62756697855}" destId="{9064DF11-7286-4015-9B9B-2468200C2DEB}" srcOrd="4" destOrd="0" presId="urn:microsoft.com/office/officeart/2016/7/layout/BasicTimeline"/>
    <dgm:cxn modelId="{99416830-0D87-4399-8231-C7711ABBAECC}" type="presParOf" srcId="{97117D63-4B88-4149-862F-2200A970945A}" destId="{2F47EA6B-51E9-4068-AE52-EB692B734D77}" srcOrd="5" destOrd="0" presId="urn:microsoft.com/office/officeart/2016/7/layout/BasicTimeline"/>
    <dgm:cxn modelId="{C726066E-FA83-4A38-BCFF-082910DCF8D8}" type="presParOf" srcId="{97117D63-4B88-4149-862F-2200A970945A}" destId="{62B4DC7A-12BD-4278-A2BD-D4DA2231FC54}" srcOrd="6" destOrd="0" presId="urn:microsoft.com/office/officeart/2016/7/layout/BasicTimeline"/>
    <dgm:cxn modelId="{87DE58E0-79CF-43E2-8E62-BB6DFA5564B3}" type="presParOf" srcId="{62B4DC7A-12BD-4278-A2BD-D4DA2231FC54}" destId="{D896C2BF-2398-46F9-84C7-7C823F14938F}" srcOrd="0" destOrd="0" presId="urn:microsoft.com/office/officeart/2016/7/layout/BasicTimeline"/>
    <dgm:cxn modelId="{1C7FC02F-9576-4BAA-8DB0-CEA8B4BC9CEA}" type="presParOf" srcId="{62B4DC7A-12BD-4278-A2BD-D4DA2231FC54}" destId="{8FD3E054-D393-475C-ACCF-B51399D4A63C}" srcOrd="1" destOrd="0" presId="urn:microsoft.com/office/officeart/2016/7/layout/BasicTimeline"/>
    <dgm:cxn modelId="{1E26CC90-ADC8-423B-BB55-3F0C73AAAED9}" type="presParOf" srcId="{8FD3E054-D393-475C-ACCF-B51399D4A63C}" destId="{D3DEAE1B-5082-434A-BE78-FB98DA7EB664}" srcOrd="0" destOrd="0" presId="urn:microsoft.com/office/officeart/2016/7/layout/BasicTimeline"/>
    <dgm:cxn modelId="{2C28EA03-EA35-4B4E-8E41-614E2B907BEE}" type="presParOf" srcId="{8FD3E054-D393-475C-ACCF-B51399D4A63C}" destId="{B3B87057-5AE9-4D2A-B805-509ACC38B696}" srcOrd="1" destOrd="0" presId="urn:microsoft.com/office/officeart/2016/7/layout/BasicTimeline"/>
    <dgm:cxn modelId="{876ECD7F-AC92-45C6-B3EB-3D23890C8318}" type="presParOf" srcId="{62B4DC7A-12BD-4278-A2BD-D4DA2231FC54}" destId="{A43934E4-8FEE-48B3-8E0B-6F4F9E53FC61}" srcOrd="2" destOrd="0" presId="urn:microsoft.com/office/officeart/2016/7/layout/BasicTimeline"/>
    <dgm:cxn modelId="{1D24B62B-3F59-48B8-BC98-8355B09923C9}" type="presParOf" srcId="{62B4DC7A-12BD-4278-A2BD-D4DA2231FC54}" destId="{64B393EE-8F40-46CF-BC66-9836EE19716D}" srcOrd="3" destOrd="0" presId="urn:microsoft.com/office/officeart/2016/7/layout/BasicTimeline"/>
    <dgm:cxn modelId="{B49FADAE-64A9-4235-B873-0F9002C8D5A1}" type="presParOf" srcId="{62B4DC7A-12BD-4278-A2BD-D4DA2231FC54}" destId="{37486F5D-AA2E-46A6-A6BD-F3DF10C7C5D5}" srcOrd="4" destOrd="0" presId="urn:microsoft.com/office/officeart/2016/7/layout/BasicTimeline"/>
    <dgm:cxn modelId="{AC9C850D-6F83-457D-8B2E-A29157B6E8F2}" type="presParOf" srcId="{97117D63-4B88-4149-862F-2200A970945A}" destId="{1F354AC6-2B48-457F-B14C-AA25F5E5F9E8}" srcOrd="7" destOrd="0" presId="urn:microsoft.com/office/officeart/2016/7/layout/BasicTimeline"/>
    <dgm:cxn modelId="{3F2A6FDF-0581-41EE-8DD8-26A955066A0D}" type="presParOf" srcId="{97117D63-4B88-4149-862F-2200A970945A}" destId="{43D1E1E5-20C2-464F-B33D-EC5569B44ABB}" srcOrd="8" destOrd="0" presId="urn:microsoft.com/office/officeart/2016/7/layout/BasicTimeline"/>
    <dgm:cxn modelId="{82A6D23A-434B-4912-A0B6-2EEE6EC061D6}" type="presParOf" srcId="{43D1E1E5-20C2-464F-B33D-EC5569B44ABB}" destId="{A97CD945-B8DA-4432-9F15-C59ED877DA39}" srcOrd="0" destOrd="0" presId="urn:microsoft.com/office/officeart/2016/7/layout/BasicTimeline"/>
    <dgm:cxn modelId="{2370731B-9350-4C6A-8B53-0379A5442732}" type="presParOf" srcId="{43D1E1E5-20C2-464F-B33D-EC5569B44ABB}" destId="{D1623897-8F80-448C-8850-4755320486EA}" srcOrd="1" destOrd="0" presId="urn:microsoft.com/office/officeart/2016/7/layout/BasicTimeline"/>
    <dgm:cxn modelId="{4D79E2E0-41C7-454D-B193-C8E3237CE7CA}" type="presParOf" srcId="{D1623897-8F80-448C-8850-4755320486EA}" destId="{8300C554-5FF9-4E06-88AA-976F7856190A}" srcOrd="0" destOrd="0" presId="urn:microsoft.com/office/officeart/2016/7/layout/BasicTimeline"/>
    <dgm:cxn modelId="{3D8B9964-42A8-4429-ACF3-E66677EC9F03}" type="presParOf" srcId="{D1623897-8F80-448C-8850-4755320486EA}" destId="{612356CC-9C1D-46DA-9B28-CA2C509FB580}" srcOrd="1" destOrd="0" presId="urn:microsoft.com/office/officeart/2016/7/layout/BasicTimeline"/>
    <dgm:cxn modelId="{2EFF6BC0-548F-46C2-95FB-12C4475BCA16}" type="presParOf" srcId="{43D1E1E5-20C2-464F-B33D-EC5569B44ABB}" destId="{A7CCB2B6-E70C-4CF6-8D68-CD966A2EC45A}" srcOrd="2" destOrd="0" presId="urn:microsoft.com/office/officeart/2016/7/layout/BasicTimeline"/>
    <dgm:cxn modelId="{13D4CD6C-B06B-4FC2-B5AD-7127F8E391F1}" type="presParOf" srcId="{43D1E1E5-20C2-464F-B33D-EC5569B44ABB}" destId="{B11B5937-4C01-4855-830A-A3C0572559D6}" srcOrd="3" destOrd="0" presId="urn:microsoft.com/office/officeart/2016/7/layout/BasicTimeline"/>
    <dgm:cxn modelId="{CD69EA37-C3D7-4481-9DF7-2471C41A38F5}" type="presParOf" srcId="{43D1E1E5-20C2-464F-B33D-EC5569B44ABB}" destId="{B4CF9B66-1219-42D5-8725-410DF3463366}"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0709BA-49A4-4C18-B242-99F807D7A808}"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A3D6D744-0D41-43B2-81E2-AA884D6D0E8E}">
      <dgm:prSet custT="1"/>
      <dgm:spPr/>
      <dgm:t>
        <a:bodyPr/>
        <a:lstStyle/>
        <a:p>
          <a:pPr>
            <a:lnSpc>
              <a:spcPct val="100000"/>
            </a:lnSpc>
            <a:defRPr cap="all"/>
          </a:pPr>
          <a:r>
            <a:rPr lang="es" sz="1800" b="1" dirty="0"/>
            <a:t>Portal de datos sobre la GIRH</a:t>
          </a:r>
          <a:br>
            <a:rPr lang="es" sz="1800" b="1" dirty="0"/>
          </a:br>
          <a:br>
            <a:rPr lang="es" sz="1800" b="1" dirty="0"/>
          </a:br>
          <a:r>
            <a:rPr lang="en-GB" sz="1800" b="1" dirty="0">
              <a:hlinkClick xmlns:r="http://schemas.openxmlformats.org/officeDocument/2006/relationships" r:id="rId1"/>
            </a:rPr>
            <a:t>http://iwrmdataportal.unepdhi.org</a:t>
          </a:r>
          <a:r>
            <a:rPr lang="en-GB" sz="1800" b="1" dirty="0"/>
            <a:t> </a:t>
          </a:r>
          <a:endParaRPr lang="en-US" sz="1800" u="sng" cap="none" dirty="0">
            <a:solidFill>
              <a:schemeClr val="accent1"/>
            </a:solidFill>
            <a:latin typeface="+mn-lt"/>
          </a:endParaRPr>
        </a:p>
      </dgm:t>
    </dgm:pt>
    <dgm:pt modelId="{9B96801E-9AAF-4C3B-983A-6D397B6C2770}" type="parTrans" cxnId="{D94B4063-24D6-4B63-8A5F-B79E44880900}">
      <dgm:prSet/>
      <dgm:spPr/>
      <dgm:t>
        <a:bodyPr/>
        <a:lstStyle/>
        <a:p>
          <a:endParaRPr lang="en-US"/>
        </a:p>
      </dgm:t>
    </dgm:pt>
    <dgm:pt modelId="{FD70747F-9227-4222-B145-5D43225CDDA1}" type="sibTrans" cxnId="{D94B4063-24D6-4B63-8A5F-B79E44880900}">
      <dgm:prSet/>
      <dgm:spPr/>
      <dgm:t>
        <a:bodyPr/>
        <a:lstStyle/>
        <a:p>
          <a:pPr>
            <a:lnSpc>
              <a:spcPct val="100000"/>
            </a:lnSpc>
          </a:pPr>
          <a:endParaRPr lang="en-US"/>
        </a:p>
      </dgm:t>
    </dgm:pt>
    <dgm:pt modelId="{4E017BEA-B7E4-46C0-9297-94EBC0789861}">
      <dgm:prSet custT="1"/>
      <dgm:spPr/>
      <dgm:t>
        <a:bodyPr/>
        <a:lstStyle/>
        <a:p>
          <a:pPr>
            <a:lnSpc>
              <a:spcPct val="100000"/>
            </a:lnSpc>
            <a:defRPr cap="all"/>
          </a:pPr>
          <a:r>
            <a:rPr lang="es" sz="1800" b="1" dirty="0">
              <a:latin typeface="+mn-lt"/>
            </a:rPr>
            <a:t>Servicio de Asistencia para el indicador 6.5.1 de los ODS </a:t>
          </a:r>
          <a:br>
            <a:rPr lang="es" sz="1800" b="1" dirty="0">
              <a:latin typeface="+mn-lt"/>
            </a:rPr>
          </a:br>
          <a:br>
            <a:rPr lang="es" sz="1800" b="1" dirty="0">
              <a:latin typeface="+mn-lt"/>
            </a:rPr>
          </a:br>
          <a:r>
            <a:rPr lang="en-US" sz="1800" b="1" dirty="0">
              <a:latin typeface="+mn-lt"/>
              <a:hlinkClick xmlns:r="http://schemas.openxmlformats.org/officeDocument/2006/relationships" r:id="rId2"/>
            </a:rPr>
            <a:t>iwrmsdg651@un.org</a:t>
          </a:r>
          <a:r>
            <a:rPr lang="en-US" sz="1800" cap="none" dirty="0">
              <a:solidFill>
                <a:schemeClr val="accent1"/>
              </a:solidFill>
              <a:latin typeface="+mn-lt"/>
            </a:rPr>
            <a:t> </a:t>
          </a:r>
        </a:p>
      </dgm:t>
    </dgm:pt>
    <dgm:pt modelId="{FD6B1761-E45B-4E23-96DC-E0C8B3002DB7}" type="parTrans" cxnId="{68B43C66-44FC-487F-9FFC-37D6D408C988}">
      <dgm:prSet/>
      <dgm:spPr/>
      <dgm:t>
        <a:bodyPr/>
        <a:lstStyle/>
        <a:p>
          <a:endParaRPr lang="en-US"/>
        </a:p>
      </dgm:t>
    </dgm:pt>
    <dgm:pt modelId="{62AB6AAE-334E-411F-A4E0-24BB98F849CC}" type="sibTrans" cxnId="{68B43C66-44FC-487F-9FFC-37D6D408C988}">
      <dgm:prSet/>
      <dgm:spPr/>
      <dgm:t>
        <a:bodyPr/>
        <a:lstStyle/>
        <a:p>
          <a:pPr>
            <a:lnSpc>
              <a:spcPct val="100000"/>
            </a:lnSpc>
          </a:pPr>
          <a:endParaRPr lang="en-US"/>
        </a:p>
      </dgm:t>
    </dgm:pt>
    <dgm:pt modelId="{181ECEFB-22AF-46D5-9D5A-33C7CC742786}">
      <dgm:prSet custT="1"/>
      <dgm:spPr/>
      <dgm:t>
        <a:bodyPr/>
        <a:lstStyle/>
        <a:p>
          <a:pPr>
            <a:lnSpc>
              <a:spcPct val="100000"/>
            </a:lnSpc>
            <a:defRPr cap="all"/>
          </a:pPr>
          <a:r>
            <a:rPr lang="es" sz="1800" b="1" dirty="0">
              <a:latin typeface="+mn-lt"/>
            </a:rPr>
            <a:t>Programa de Apoyo para la GIRH del ODS 6</a:t>
          </a:r>
          <a:br>
            <a:rPr lang="es" sz="1800" b="1" dirty="0">
              <a:latin typeface="+mn-lt"/>
            </a:rPr>
          </a:br>
          <a:br>
            <a:rPr lang="es" sz="1800" b="1" dirty="0">
              <a:latin typeface="+mn-lt"/>
            </a:rPr>
          </a:br>
          <a:r>
            <a:rPr lang="en-GB" sz="1800" b="1" dirty="0">
              <a:latin typeface="+mn-lt"/>
              <a:hlinkClick xmlns:r="http://schemas.openxmlformats.org/officeDocument/2006/relationships" r:id="rId3"/>
            </a:rPr>
            <a:t>https://www.gwp.org/en/sdg6support/</a:t>
          </a:r>
          <a:br>
            <a:rPr lang="en-US" sz="1800" b="1" dirty="0">
              <a:latin typeface="+mn-lt"/>
            </a:rPr>
          </a:br>
          <a:r>
            <a:rPr lang="en-US" sz="1800" cap="none" dirty="0">
              <a:solidFill>
                <a:schemeClr val="accent1"/>
              </a:solidFill>
              <a:latin typeface="+mn-lt"/>
            </a:rPr>
            <a:t>  </a:t>
          </a:r>
        </a:p>
      </dgm:t>
    </dgm:pt>
    <dgm:pt modelId="{D194EBCD-004C-48CC-A8B6-A7AF32B77211}" type="parTrans" cxnId="{5370650D-BC0F-4CF4-916F-AABB1019417F}">
      <dgm:prSet/>
      <dgm:spPr/>
      <dgm:t>
        <a:bodyPr/>
        <a:lstStyle/>
        <a:p>
          <a:endParaRPr lang="en-US"/>
        </a:p>
      </dgm:t>
    </dgm:pt>
    <dgm:pt modelId="{FD152D1F-FDAF-4779-A856-E42ED6F56FAB}" type="sibTrans" cxnId="{5370650D-BC0F-4CF4-916F-AABB1019417F}">
      <dgm:prSet/>
      <dgm:spPr/>
      <dgm:t>
        <a:bodyPr/>
        <a:lstStyle/>
        <a:p>
          <a:pPr>
            <a:lnSpc>
              <a:spcPct val="100000"/>
            </a:lnSpc>
          </a:pPr>
          <a:endParaRPr lang="en-US"/>
        </a:p>
      </dgm:t>
    </dgm:pt>
    <dgm:pt modelId="{D2F0B9B6-7CC9-4CEB-A154-33E619CAF6C1}">
      <dgm:prSet custT="1"/>
      <dgm:spPr/>
      <dgm:t>
        <a:bodyPr/>
        <a:lstStyle/>
        <a:p>
          <a:pPr>
            <a:lnSpc>
              <a:spcPct val="100000"/>
            </a:lnSpc>
            <a:defRPr cap="all"/>
          </a:pPr>
          <a:r>
            <a:rPr lang="es" sz="1800" b="1" dirty="0">
              <a:latin typeface="+mn-lt"/>
            </a:rPr>
            <a:t>Programa de Apoyo </a:t>
          </a:r>
          <a:br>
            <a:rPr lang="es" sz="1800" b="1" dirty="0">
              <a:latin typeface="+mn-lt"/>
            </a:rPr>
          </a:br>
          <a:br>
            <a:rPr lang="es" sz="1800" b="1" dirty="0">
              <a:latin typeface="+mn-lt"/>
            </a:rPr>
          </a:br>
          <a:r>
            <a:rPr lang="en-US" sz="1800" b="1" dirty="0">
              <a:latin typeface="+mn-lt"/>
              <a:hlinkClick xmlns:r="http://schemas.openxmlformats.org/officeDocument/2006/relationships" r:id="rId4"/>
            </a:rPr>
            <a:t>sdg6iwrmsp@gwp.org</a:t>
          </a:r>
          <a:r>
            <a:rPr lang="en-US" sz="1800" cap="none" dirty="0">
              <a:solidFill>
                <a:schemeClr val="accent1"/>
              </a:solidFill>
              <a:latin typeface="+mn-lt"/>
            </a:rPr>
            <a:t>  </a:t>
          </a:r>
        </a:p>
      </dgm:t>
    </dgm:pt>
    <dgm:pt modelId="{9AA76067-C23A-485D-9799-1F9D3AD82795}" type="parTrans" cxnId="{6B36BA41-4948-4D48-A189-C6A1C28359E8}">
      <dgm:prSet/>
      <dgm:spPr/>
      <dgm:t>
        <a:bodyPr/>
        <a:lstStyle/>
        <a:p>
          <a:endParaRPr lang="en-US"/>
        </a:p>
      </dgm:t>
    </dgm:pt>
    <dgm:pt modelId="{17655854-A0FB-4F5E-87BB-64E2561D2610}" type="sibTrans" cxnId="{6B36BA41-4948-4D48-A189-C6A1C28359E8}">
      <dgm:prSet/>
      <dgm:spPr/>
      <dgm:t>
        <a:bodyPr/>
        <a:lstStyle/>
        <a:p>
          <a:endParaRPr lang="en-US"/>
        </a:p>
      </dgm:t>
    </dgm:pt>
    <dgm:pt modelId="{706D8CF8-50F4-47C1-AC11-E55B95E3A9DC}" type="pres">
      <dgm:prSet presAssocID="{560709BA-49A4-4C18-B242-99F807D7A808}" presName="root" presStyleCnt="0">
        <dgm:presLayoutVars>
          <dgm:dir/>
          <dgm:resizeHandles val="exact"/>
        </dgm:presLayoutVars>
      </dgm:prSet>
      <dgm:spPr/>
    </dgm:pt>
    <dgm:pt modelId="{B486D241-8F2C-4E8F-8EB5-94E64A1CE425}" type="pres">
      <dgm:prSet presAssocID="{A3D6D744-0D41-43B2-81E2-AA884D6D0E8E}" presName="compNode" presStyleCnt="0"/>
      <dgm:spPr/>
    </dgm:pt>
    <dgm:pt modelId="{AFD8FCC8-8A8A-4668-98A1-2ACC9F9F9CFC}" type="pres">
      <dgm:prSet presAssocID="{A3D6D744-0D41-43B2-81E2-AA884D6D0E8E}" presName="iconBgRect" presStyleLbl="bgShp" presStyleIdx="0" presStyleCnt="4"/>
      <dgm:spPr>
        <a:solidFill>
          <a:schemeClr val="accent4"/>
        </a:solidFill>
      </dgm:spPr>
    </dgm:pt>
    <dgm:pt modelId="{04C0A63B-AF4A-45B6-B178-94C79C473504}" type="pres">
      <dgm:prSet presAssocID="{A3D6D744-0D41-43B2-81E2-AA884D6D0E8E}" presName="iconRect" presStyleLbl="node1" presStyleIdx="0"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aptop"/>
        </a:ext>
      </dgm:extLst>
    </dgm:pt>
    <dgm:pt modelId="{400A9B20-F2AF-411D-9BB0-6831F9FAC318}" type="pres">
      <dgm:prSet presAssocID="{A3D6D744-0D41-43B2-81E2-AA884D6D0E8E}" presName="spaceRect" presStyleCnt="0"/>
      <dgm:spPr/>
    </dgm:pt>
    <dgm:pt modelId="{682079AF-2B72-44CF-96DD-DA640F5A1F08}" type="pres">
      <dgm:prSet presAssocID="{A3D6D744-0D41-43B2-81E2-AA884D6D0E8E}" presName="textRect" presStyleLbl="revTx" presStyleIdx="0" presStyleCnt="4">
        <dgm:presLayoutVars>
          <dgm:chMax val="1"/>
          <dgm:chPref val="1"/>
        </dgm:presLayoutVars>
      </dgm:prSet>
      <dgm:spPr/>
    </dgm:pt>
    <dgm:pt modelId="{2466B21A-6A17-4348-AC4F-B35A5C7D6570}" type="pres">
      <dgm:prSet presAssocID="{FD70747F-9227-4222-B145-5D43225CDDA1}" presName="sibTrans" presStyleCnt="0"/>
      <dgm:spPr/>
    </dgm:pt>
    <dgm:pt modelId="{8F30D878-A01E-4BC8-A7CD-3409FEDEB859}" type="pres">
      <dgm:prSet presAssocID="{4E017BEA-B7E4-46C0-9297-94EBC0789861}" presName="compNode" presStyleCnt="0"/>
      <dgm:spPr/>
    </dgm:pt>
    <dgm:pt modelId="{EE6585A5-A8F2-4752-9546-8515ECB28262}" type="pres">
      <dgm:prSet presAssocID="{4E017BEA-B7E4-46C0-9297-94EBC0789861}" presName="iconBgRect" presStyleLbl="bgShp" presStyleIdx="1" presStyleCnt="4"/>
      <dgm:spPr>
        <a:solidFill>
          <a:schemeClr val="accent4"/>
        </a:solidFill>
      </dgm:spPr>
    </dgm:pt>
    <dgm:pt modelId="{0A836497-205D-4F64-9B81-B57E6C22758D}" type="pres">
      <dgm:prSet presAssocID="{4E017BEA-B7E4-46C0-9297-94EBC0789861}" presName="iconRect" presStyleLbl="node1" presStyleIdx="1"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ll center"/>
        </a:ext>
      </dgm:extLst>
    </dgm:pt>
    <dgm:pt modelId="{F6E992AD-78BF-45C7-A987-BBFF389CF596}" type="pres">
      <dgm:prSet presAssocID="{4E017BEA-B7E4-46C0-9297-94EBC0789861}" presName="spaceRect" presStyleCnt="0"/>
      <dgm:spPr/>
    </dgm:pt>
    <dgm:pt modelId="{8934BCCC-DE82-414A-9BAE-E9A1F718D5E0}" type="pres">
      <dgm:prSet presAssocID="{4E017BEA-B7E4-46C0-9297-94EBC0789861}" presName="textRect" presStyleLbl="revTx" presStyleIdx="1" presStyleCnt="4">
        <dgm:presLayoutVars>
          <dgm:chMax val="1"/>
          <dgm:chPref val="1"/>
        </dgm:presLayoutVars>
      </dgm:prSet>
      <dgm:spPr/>
    </dgm:pt>
    <dgm:pt modelId="{1C2EFE7A-37E3-4354-AA2E-EDAE0549FD46}" type="pres">
      <dgm:prSet presAssocID="{62AB6AAE-334E-411F-A4E0-24BB98F849CC}" presName="sibTrans" presStyleCnt="0"/>
      <dgm:spPr/>
    </dgm:pt>
    <dgm:pt modelId="{8BA0C355-F614-4F56-88FF-BF25BE8B5795}" type="pres">
      <dgm:prSet presAssocID="{181ECEFB-22AF-46D5-9D5A-33C7CC742786}" presName="compNode" presStyleCnt="0"/>
      <dgm:spPr/>
    </dgm:pt>
    <dgm:pt modelId="{C123ED43-8AC3-47B8-AF05-7CC91D28DBB6}" type="pres">
      <dgm:prSet presAssocID="{181ECEFB-22AF-46D5-9D5A-33C7CC742786}" presName="iconBgRect" presStyleLbl="bgShp" presStyleIdx="2" presStyleCnt="4"/>
      <dgm:spPr>
        <a:solidFill>
          <a:schemeClr val="accent4"/>
        </a:solidFill>
      </dgm:spPr>
    </dgm:pt>
    <dgm:pt modelId="{1D5F0DB3-92B9-427B-B555-2EA25D37DF19}" type="pres">
      <dgm:prSet presAssocID="{181ECEFB-22AF-46D5-9D5A-33C7CC742786}"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ick"/>
        </a:ext>
      </dgm:extLst>
    </dgm:pt>
    <dgm:pt modelId="{DF35831C-F6B5-4C60-8C07-E30B2102C618}" type="pres">
      <dgm:prSet presAssocID="{181ECEFB-22AF-46D5-9D5A-33C7CC742786}" presName="spaceRect" presStyleCnt="0"/>
      <dgm:spPr/>
    </dgm:pt>
    <dgm:pt modelId="{9380E74D-4972-4369-B016-BC647CCA8D13}" type="pres">
      <dgm:prSet presAssocID="{181ECEFB-22AF-46D5-9D5A-33C7CC742786}" presName="textRect" presStyleLbl="revTx" presStyleIdx="2" presStyleCnt="4">
        <dgm:presLayoutVars>
          <dgm:chMax val="1"/>
          <dgm:chPref val="1"/>
        </dgm:presLayoutVars>
      </dgm:prSet>
      <dgm:spPr/>
    </dgm:pt>
    <dgm:pt modelId="{0C313C2C-2BEC-48CE-99AC-5A9C89F35118}" type="pres">
      <dgm:prSet presAssocID="{FD152D1F-FDAF-4779-A856-E42ED6F56FAB}" presName="sibTrans" presStyleCnt="0"/>
      <dgm:spPr/>
    </dgm:pt>
    <dgm:pt modelId="{1BCDB1B5-D4AF-4690-A8FA-EABA229DE96D}" type="pres">
      <dgm:prSet presAssocID="{D2F0B9B6-7CC9-4CEB-A154-33E619CAF6C1}" presName="compNode" presStyleCnt="0"/>
      <dgm:spPr/>
    </dgm:pt>
    <dgm:pt modelId="{B9400116-0CF1-43CD-9AC7-8A34E4871F16}" type="pres">
      <dgm:prSet presAssocID="{D2F0B9B6-7CC9-4CEB-A154-33E619CAF6C1}" presName="iconBgRect" presStyleLbl="bgShp" presStyleIdx="3" presStyleCnt="4"/>
      <dgm:spPr>
        <a:solidFill>
          <a:schemeClr val="accent4"/>
        </a:solidFill>
      </dgm:spPr>
    </dgm:pt>
    <dgm:pt modelId="{2A8B8E16-9A61-41B7-A275-558A401B0B75}" type="pres">
      <dgm:prSet presAssocID="{D2F0B9B6-7CC9-4CEB-A154-33E619CAF6C1}" presName="iconRect" presStyleLbl="node1" presStyleIdx="3"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Envelope"/>
        </a:ext>
      </dgm:extLst>
    </dgm:pt>
    <dgm:pt modelId="{C5856C4F-DEDD-42DB-97FB-D51439ED72EE}" type="pres">
      <dgm:prSet presAssocID="{D2F0B9B6-7CC9-4CEB-A154-33E619CAF6C1}" presName="spaceRect" presStyleCnt="0"/>
      <dgm:spPr/>
    </dgm:pt>
    <dgm:pt modelId="{5819AC54-824A-40E6-9ADE-4C3853FCD34A}" type="pres">
      <dgm:prSet presAssocID="{D2F0B9B6-7CC9-4CEB-A154-33E619CAF6C1}" presName="textRect" presStyleLbl="revTx" presStyleIdx="3" presStyleCnt="4" custScaleX="112960">
        <dgm:presLayoutVars>
          <dgm:chMax val="1"/>
          <dgm:chPref val="1"/>
        </dgm:presLayoutVars>
      </dgm:prSet>
      <dgm:spPr/>
    </dgm:pt>
  </dgm:ptLst>
  <dgm:cxnLst>
    <dgm:cxn modelId="{5370650D-BC0F-4CF4-916F-AABB1019417F}" srcId="{560709BA-49A4-4C18-B242-99F807D7A808}" destId="{181ECEFB-22AF-46D5-9D5A-33C7CC742786}" srcOrd="2" destOrd="0" parTransId="{D194EBCD-004C-48CC-A8B6-A7AF32B77211}" sibTransId="{FD152D1F-FDAF-4779-A856-E42ED6F56FAB}"/>
    <dgm:cxn modelId="{464CF35C-F9EA-D14F-B81C-D357BD1A443C}" type="presOf" srcId="{560709BA-49A4-4C18-B242-99F807D7A808}" destId="{706D8CF8-50F4-47C1-AC11-E55B95E3A9DC}" srcOrd="0" destOrd="0" presId="urn:microsoft.com/office/officeart/2018/5/layout/IconCircleLabelList"/>
    <dgm:cxn modelId="{6B36BA41-4948-4D48-A189-C6A1C28359E8}" srcId="{560709BA-49A4-4C18-B242-99F807D7A808}" destId="{D2F0B9B6-7CC9-4CEB-A154-33E619CAF6C1}" srcOrd="3" destOrd="0" parTransId="{9AA76067-C23A-485D-9799-1F9D3AD82795}" sibTransId="{17655854-A0FB-4F5E-87BB-64E2561D2610}"/>
    <dgm:cxn modelId="{D94B4063-24D6-4B63-8A5F-B79E44880900}" srcId="{560709BA-49A4-4C18-B242-99F807D7A808}" destId="{A3D6D744-0D41-43B2-81E2-AA884D6D0E8E}" srcOrd="0" destOrd="0" parTransId="{9B96801E-9AAF-4C3B-983A-6D397B6C2770}" sibTransId="{FD70747F-9227-4222-B145-5D43225CDDA1}"/>
    <dgm:cxn modelId="{68B43C66-44FC-487F-9FFC-37D6D408C988}" srcId="{560709BA-49A4-4C18-B242-99F807D7A808}" destId="{4E017BEA-B7E4-46C0-9297-94EBC0789861}" srcOrd="1" destOrd="0" parTransId="{FD6B1761-E45B-4E23-96DC-E0C8B3002DB7}" sibTransId="{62AB6AAE-334E-411F-A4E0-24BB98F849CC}"/>
    <dgm:cxn modelId="{F2097C46-163F-CD4B-AECC-DFD34EE93BFA}" type="presOf" srcId="{181ECEFB-22AF-46D5-9D5A-33C7CC742786}" destId="{9380E74D-4972-4369-B016-BC647CCA8D13}" srcOrd="0" destOrd="0" presId="urn:microsoft.com/office/officeart/2018/5/layout/IconCircleLabelList"/>
    <dgm:cxn modelId="{262D2D76-93E4-5242-B302-18A3D82F5B6E}" type="presOf" srcId="{A3D6D744-0D41-43B2-81E2-AA884D6D0E8E}" destId="{682079AF-2B72-44CF-96DD-DA640F5A1F08}" srcOrd="0" destOrd="0" presId="urn:microsoft.com/office/officeart/2018/5/layout/IconCircleLabelList"/>
    <dgm:cxn modelId="{8A87CCB7-784A-254F-8CFC-722E88F29537}" type="presOf" srcId="{4E017BEA-B7E4-46C0-9297-94EBC0789861}" destId="{8934BCCC-DE82-414A-9BAE-E9A1F718D5E0}" srcOrd="0" destOrd="0" presId="urn:microsoft.com/office/officeart/2018/5/layout/IconCircleLabelList"/>
    <dgm:cxn modelId="{8C67D8F5-43A7-B84D-9BFF-660953A1A897}" type="presOf" srcId="{D2F0B9B6-7CC9-4CEB-A154-33E619CAF6C1}" destId="{5819AC54-824A-40E6-9ADE-4C3853FCD34A}" srcOrd="0" destOrd="0" presId="urn:microsoft.com/office/officeart/2018/5/layout/IconCircleLabelList"/>
    <dgm:cxn modelId="{32E247C3-2343-ED49-9957-AA57035C8DC7}" type="presParOf" srcId="{706D8CF8-50F4-47C1-AC11-E55B95E3A9DC}" destId="{B486D241-8F2C-4E8F-8EB5-94E64A1CE425}" srcOrd="0" destOrd="0" presId="urn:microsoft.com/office/officeart/2018/5/layout/IconCircleLabelList"/>
    <dgm:cxn modelId="{42631C7D-82E7-5B49-AE4D-42AC42F67B86}" type="presParOf" srcId="{B486D241-8F2C-4E8F-8EB5-94E64A1CE425}" destId="{AFD8FCC8-8A8A-4668-98A1-2ACC9F9F9CFC}" srcOrd="0" destOrd="0" presId="urn:microsoft.com/office/officeart/2018/5/layout/IconCircleLabelList"/>
    <dgm:cxn modelId="{88D3B6EA-9C77-9443-BF7E-B6FED8026B38}" type="presParOf" srcId="{B486D241-8F2C-4E8F-8EB5-94E64A1CE425}" destId="{04C0A63B-AF4A-45B6-B178-94C79C473504}" srcOrd="1" destOrd="0" presId="urn:microsoft.com/office/officeart/2018/5/layout/IconCircleLabelList"/>
    <dgm:cxn modelId="{0DB70232-46D7-7546-A4C9-A78D0E753FDB}" type="presParOf" srcId="{B486D241-8F2C-4E8F-8EB5-94E64A1CE425}" destId="{400A9B20-F2AF-411D-9BB0-6831F9FAC318}" srcOrd="2" destOrd="0" presId="urn:microsoft.com/office/officeart/2018/5/layout/IconCircleLabelList"/>
    <dgm:cxn modelId="{88F1E598-8E2B-1F45-8E58-556BF77915EC}" type="presParOf" srcId="{B486D241-8F2C-4E8F-8EB5-94E64A1CE425}" destId="{682079AF-2B72-44CF-96DD-DA640F5A1F08}" srcOrd="3" destOrd="0" presId="urn:microsoft.com/office/officeart/2018/5/layout/IconCircleLabelList"/>
    <dgm:cxn modelId="{C917FA98-25DA-EB4B-9C35-AE58DC9D0A35}" type="presParOf" srcId="{706D8CF8-50F4-47C1-AC11-E55B95E3A9DC}" destId="{2466B21A-6A17-4348-AC4F-B35A5C7D6570}" srcOrd="1" destOrd="0" presId="urn:microsoft.com/office/officeart/2018/5/layout/IconCircleLabelList"/>
    <dgm:cxn modelId="{ECC1546D-F3C2-5C44-AD1F-C322801EC736}" type="presParOf" srcId="{706D8CF8-50F4-47C1-AC11-E55B95E3A9DC}" destId="{8F30D878-A01E-4BC8-A7CD-3409FEDEB859}" srcOrd="2" destOrd="0" presId="urn:microsoft.com/office/officeart/2018/5/layout/IconCircleLabelList"/>
    <dgm:cxn modelId="{BCB3C5B7-2108-E745-BD5C-C16E34399A91}" type="presParOf" srcId="{8F30D878-A01E-4BC8-A7CD-3409FEDEB859}" destId="{EE6585A5-A8F2-4752-9546-8515ECB28262}" srcOrd="0" destOrd="0" presId="urn:microsoft.com/office/officeart/2018/5/layout/IconCircleLabelList"/>
    <dgm:cxn modelId="{78747B22-C7DA-C24C-95BE-541BB518B4C4}" type="presParOf" srcId="{8F30D878-A01E-4BC8-A7CD-3409FEDEB859}" destId="{0A836497-205D-4F64-9B81-B57E6C22758D}" srcOrd="1" destOrd="0" presId="urn:microsoft.com/office/officeart/2018/5/layout/IconCircleLabelList"/>
    <dgm:cxn modelId="{E63641CB-809D-D342-8982-3E8E9CB15A29}" type="presParOf" srcId="{8F30D878-A01E-4BC8-A7CD-3409FEDEB859}" destId="{F6E992AD-78BF-45C7-A987-BBFF389CF596}" srcOrd="2" destOrd="0" presId="urn:microsoft.com/office/officeart/2018/5/layout/IconCircleLabelList"/>
    <dgm:cxn modelId="{8E6BE8CB-E40B-724C-B0CA-B0C624869F3D}" type="presParOf" srcId="{8F30D878-A01E-4BC8-A7CD-3409FEDEB859}" destId="{8934BCCC-DE82-414A-9BAE-E9A1F718D5E0}" srcOrd="3" destOrd="0" presId="urn:microsoft.com/office/officeart/2018/5/layout/IconCircleLabelList"/>
    <dgm:cxn modelId="{8CB9A959-A44E-744C-A3F7-F4E4413CC14E}" type="presParOf" srcId="{706D8CF8-50F4-47C1-AC11-E55B95E3A9DC}" destId="{1C2EFE7A-37E3-4354-AA2E-EDAE0549FD46}" srcOrd="3" destOrd="0" presId="urn:microsoft.com/office/officeart/2018/5/layout/IconCircleLabelList"/>
    <dgm:cxn modelId="{4782DC3F-ED56-AA41-A5D0-012845CA24EE}" type="presParOf" srcId="{706D8CF8-50F4-47C1-AC11-E55B95E3A9DC}" destId="{8BA0C355-F614-4F56-88FF-BF25BE8B5795}" srcOrd="4" destOrd="0" presId="urn:microsoft.com/office/officeart/2018/5/layout/IconCircleLabelList"/>
    <dgm:cxn modelId="{5E9F57B7-D0A7-2C47-8595-512454E75929}" type="presParOf" srcId="{8BA0C355-F614-4F56-88FF-BF25BE8B5795}" destId="{C123ED43-8AC3-47B8-AF05-7CC91D28DBB6}" srcOrd="0" destOrd="0" presId="urn:microsoft.com/office/officeart/2018/5/layout/IconCircleLabelList"/>
    <dgm:cxn modelId="{F6811727-7471-434F-A564-5326D00E264F}" type="presParOf" srcId="{8BA0C355-F614-4F56-88FF-BF25BE8B5795}" destId="{1D5F0DB3-92B9-427B-B555-2EA25D37DF19}" srcOrd="1" destOrd="0" presId="urn:microsoft.com/office/officeart/2018/5/layout/IconCircleLabelList"/>
    <dgm:cxn modelId="{046CAA01-A8D7-4C4E-B129-6BC871A2368A}" type="presParOf" srcId="{8BA0C355-F614-4F56-88FF-BF25BE8B5795}" destId="{DF35831C-F6B5-4C60-8C07-E30B2102C618}" srcOrd="2" destOrd="0" presId="urn:microsoft.com/office/officeart/2018/5/layout/IconCircleLabelList"/>
    <dgm:cxn modelId="{54BD6333-A03A-2F4C-A821-9CED26BA610A}" type="presParOf" srcId="{8BA0C355-F614-4F56-88FF-BF25BE8B5795}" destId="{9380E74D-4972-4369-B016-BC647CCA8D13}" srcOrd="3" destOrd="0" presId="urn:microsoft.com/office/officeart/2018/5/layout/IconCircleLabelList"/>
    <dgm:cxn modelId="{B595BD81-98B1-864E-B104-EE2BFD3D5293}" type="presParOf" srcId="{706D8CF8-50F4-47C1-AC11-E55B95E3A9DC}" destId="{0C313C2C-2BEC-48CE-99AC-5A9C89F35118}" srcOrd="5" destOrd="0" presId="urn:microsoft.com/office/officeart/2018/5/layout/IconCircleLabelList"/>
    <dgm:cxn modelId="{7458F6D9-0E5E-7849-96F3-435AE8DC023A}" type="presParOf" srcId="{706D8CF8-50F4-47C1-AC11-E55B95E3A9DC}" destId="{1BCDB1B5-D4AF-4690-A8FA-EABA229DE96D}" srcOrd="6" destOrd="0" presId="urn:microsoft.com/office/officeart/2018/5/layout/IconCircleLabelList"/>
    <dgm:cxn modelId="{F92D6C48-9299-5F4C-BB4B-D712200A549D}" type="presParOf" srcId="{1BCDB1B5-D4AF-4690-A8FA-EABA229DE96D}" destId="{B9400116-0CF1-43CD-9AC7-8A34E4871F16}" srcOrd="0" destOrd="0" presId="urn:microsoft.com/office/officeart/2018/5/layout/IconCircleLabelList"/>
    <dgm:cxn modelId="{5BEC7605-7718-3047-8CC6-58533CA9805B}" type="presParOf" srcId="{1BCDB1B5-D4AF-4690-A8FA-EABA229DE96D}" destId="{2A8B8E16-9A61-41B7-A275-558A401B0B75}" srcOrd="1" destOrd="0" presId="urn:microsoft.com/office/officeart/2018/5/layout/IconCircleLabelList"/>
    <dgm:cxn modelId="{5A78DC0D-C196-F34C-9543-FA7BB1AB0CF5}" type="presParOf" srcId="{1BCDB1B5-D4AF-4690-A8FA-EABA229DE96D}" destId="{C5856C4F-DEDD-42DB-97FB-D51439ED72EE}" srcOrd="2" destOrd="0" presId="urn:microsoft.com/office/officeart/2018/5/layout/IconCircleLabelList"/>
    <dgm:cxn modelId="{2255B52D-7F91-104C-BA63-5086A3FD0BC9}" type="presParOf" srcId="{1BCDB1B5-D4AF-4690-A8FA-EABA229DE96D}" destId="{5819AC54-824A-40E6-9ADE-4C3853FCD34A}"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79F00-2B30-4BB6-A96F-9C059ADBCD8C}">
      <dsp:nvSpPr>
        <dsp:cNvPr id="0" name=""/>
        <dsp:cNvSpPr/>
      </dsp:nvSpPr>
      <dsp:spPr>
        <a:xfrm>
          <a:off x="0" y="2175669"/>
          <a:ext cx="1051560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FDB721B-63AE-4234-A153-6C451AA4424C}">
      <dsp:nvSpPr>
        <dsp:cNvPr id="0" name=""/>
        <dsp:cNvSpPr/>
      </dsp:nvSpPr>
      <dsp:spPr>
        <a:xfrm>
          <a:off x="197167"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s" sz="2000" kern="1200" dirty="0">
              <a:latin typeface="+mn-lt"/>
            </a:rPr>
            <a:t>Febrero a marzo</a:t>
          </a:r>
          <a:endParaRPr lang="en-US" sz="2000" kern="1200" dirty="0">
            <a:latin typeface="+mn-lt"/>
          </a:endParaRPr>
        </a:p>
      </dsp:txBody>
      <dsp:txXfrm>
        <a:off x="197167" y="2336668"/>
        <a:ext cx="2783347" cy="491701"/>
      </dsp:txXfrm>
    </dsp:sp>
    <dsp:sp modelId="{D204143C-D938-464C-A8D5-E7BA7C7CB416}">
      <dsp:nvSpPr>
        <dsp:cNvPr id="0" name=""/>
        <dsp:cNvSpPr/>
      </dsp:nvSpPr>
      <dsp:spPr>
        <a:xfrm>
          <a:off x="7393" y="143322"/>
          <a:ext cx="3162895" cy="120559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s" sz="1800" kern="1200" dirty="0">
              <a:latin typeface="+mn-lt"/>
            </a:rPr>
            <a:t>Los países confirman </a:t>
          </a:r>
          <a:br>
            <a:rPr lang="en-US" sz="1800" kern="1200" dirty="0">
              <a:latin typeface="+mn-lt"/>
            </a:rPr>
          </a:br>
          <a:r>
            <a:rPr lang="es" sz="1800" kern="1200" dirty="0">
              <a:latin typeface="+mn-lt"/>
            </a:rPr>
            <a:t>sus coordinadores del indicador 6.5.1</a:t>
          </a:r>
          <a:endParaRPr lang="en-US" sz="1800" kern="1200" dirty="0">
            <a:latin typeface="+mn-lt"/>
          </a:endParaRPr>
        </a:p>
      </dsp:txBody>
      <dsp:txXfrm>
        <a:off x="66245" y="202174"/>
        <a:ext cx="3045191" cy="1087888"/>
      </dsp:txXfrm>
    </dsp:sp>
    <dsp:sp modelId="{C8290D90-1188-4466-8B34-3BD3270742E9}">
      <dsp:nvSpPr>
        <dsp:cNvPr id="0" name=""/>
        <dsp:cNvSpPr/>
      </dsp:nvSpPr>
      <dsp:spPr>
        <a:xfrm>
          <a:off x="1588841"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16ECA38-25C9-47BC-AD4C-92C0852BDB62}">
      <dsp:nvSpPr>
        <dsp:cNvPr id="0" name=""/>
        <dsp:cNvSpPr/>
      </dsp:nvSpPr>
      <dsp:spPr>
        <a:xfrm>
          <a:off x="2031646" y="15229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s" sz="2000" b="1" kern="1200" dirty="0">
              <a:latin typeface="+mn-lt"/>
            </a:rPr>
            <a:t>Abril a septiembre</a:t>
          </a:r>
          <a:endParaRPr lang="en-US" sz="2000" b="1" kern="1200" dirty="0">
            <a:latin typeface="+mn-lt"/>
          </a:endParaRPr>
        </a:p>
      </dsp:txBody>
      <dsp:txXfrm>
        <a:off x="2031646" y="1522968"/>
        <a:ext cx="2783347" cy="491701"/>
      </dsp:txXfrm>
    </dsp:sp>
    <dsp:sp modelId="{E4541D28-76DF-4083-8FC3-D04E7B1E4255}">
      <dsp:nvSpPr>
        <dsp:cNvPr id="0" name=""/>
        <dsp:cNvSpPr/>
      </dsp:nvSpPr>
      <dsp:spPr>
        <a:xfrm>
          <a:off x="1556206"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A81E6-C30F-4E72-853B-D77F43B8643B}">
      <dsp:nvSpPr>
        <dsp:cNvPr id="0" name=""/>
        <dsp:cNvSpPr/>
      </dsp:nvSpPr>
      <dsp:spPr>
        <a:xfrm>
          <a:off x="1841873" y="3002423"/>
          <a:ext cx="3162895" cy="120559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s" sz="1800" kern="1200" dirty="0">
              <a:latin typeface="+mn-lt"/>
            </a:rPr>
            <a:t>Mediados de abril: se presentan la encuesta y el material de apoyo</a:t>
          </a:r>
          <a:endParaRPr lang="en-US" sz="1800" kern="1200" dirty="0">
            <a:latin typeface="+mn-lt"/>
          </a:endParaRPr>
        </a:p>
      </dsp:txBody>
      <dsp:txXfrm>
        <a:off x="1900725" y="3061275"/>
        <a:ext cx="3045191" cy="1087888"/>
      </dsp:txXfrm>
    </dsp:sp>
    <dsp:sp modelId="{D53A348B-03C4-4FBC-B7C9-CC92964BCBBD}">
      <dsp:nvSpPr>
        <dsp:cNvPr id="0" name=""/>
        <dsp:cNvSpPr/>
      </dsp:nvSpPr>
      <dsp:spPr>
        <a:xfrm>
          <a:off x="3423320" y="2175668"/>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B30BA1B-9B14-482D-9B9D-6E645488EC86}">
      <dsp:nvSpPr>
        <dsp:cNvPr id="0" name=""/>
        <dsp:cNvSpPr/>
      </dsp:nvSpPr>
      <dsp:spPr>
        <a:xfrm>
          <a:off x="3866126"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s" sz="2000" kern="1200" dirty="0">
              <a:latin typeface="+mn-lt"/>
            </a:rPr>
            <a:t>1 de octubre</a:t>
          </a:r>
          <a:endParaRPr lang="en-US" sz="2000" kern="1200" dirty="0">
            <a:latin typeface="+mn-lt"/>
          </a:endParaRPr>
        </a:p>
      </dsp:txBody>
      <dsp:txXfrm>
        <a:off x="3866126" y="2336668"/>
        <a:ext cx="2783347" cy="491701"/>
      </dsp:txXfrm>
    </dsp:sp>
    <dsp:sp modelId="{F877150D-285F-4B8A-AE84-138A0E1829CF}">
      <dsp:nvSpPr>
        <dsp:cNvPr id="0" name=""/>
        <dsp:cNvSpPr/>
      </dsp:nvSpPr>
      <dsp:spPr>
        <a:xfrm>
          <a:off x="3390685"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F0D413-5DB1-4DF7-B1E5-7CCA68E923D3}">
      <dsp:nvSpPr>
        <dsp:cNvPr id="0" name=""/>
        <dsp:cNvSpPr/>
      </dsp:nvSpPr>
      <dsp:spPr>
        <a:xfrm>
          <a:off x="3676352" y="421535"/>
          <a:ext cx="3162895" cy="92737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s" sz="1800" kern="1200" dirty="0">
              <a:latin typeface="+mn-lt"/>
            </a:rPr>
            <a:t>Presentación del «borrador definitivo» al PNUMA</a:t>
          </a:r>
          <a:endParaRPr lang="en-US" sz="1800" kern="1200" dirty="0">
            <a:latin typeface="+mn-lt"/>
          </a:endParaRPr>
        </a:p>
      </dsp:txBody>
      <dsp:txXfrm>
        <a:off x="3721623" y="466806"/>
        <a:ext cx="3072353" cy="836836"/>
      </dsp:txXfrm>
    </dsp:sp>
    <dsp:sp modelId="{E87A480A-4654-4199-AD60-C654436F910F}">
      <dsp:nvSpPr>
        <dsp:cNvPr id="0" name=""/>
        <dsp:cNvSpPr/>
      </dsp:nvSpPr>
      <dsp:spPr>
        <a:xfrm>
          <a:off x="5257800"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896C2BF-2398-46F9-84C7-7C823F14938F}">
      <dsp:nvSpPr>
        <dsp:cNvPr id="0" name=""/>
        <dsp:cNvSpPr/>
      </dsp:nvSpPr>
      <dsp:spPr>
        <a:xfrm>
          <a:off x="5700605" y="15229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s" sz="2000" kern="1200" dirty="0">
              <a:latin typeface="+mn-lt"/>
            </a:rPr>
            <a:t>Octubre a noviembre</a:t>
          </a:r>
          <a:endParaRPr lang="en-US" sz="2000" kern="1200" dirty="0">
            <a:latin typeface="+mn-lt"/>
          </a:endParaRPr>
        </a:p>
      </dsp:txBody>
      <dsp:txXfrm>
        <a:off x="5700605" y="1522968"/>
        <a:ext cx="2783347" cy="491701"/>
      </dsp:txXfrm>
    </dsp:sp>
    <dsp:sp modelId="{B2C4798F-DD4C-4445-B646-C1C25C9E8F18}">
      <dsp:nvSpPr>
        <dsp:cNvPr id="0" name=""/>
        <dsp:cNvSpPr/>
      </dsp:nvSpPr>
      <dsp:spPr>
        <a:xfrm>
          <a:off x="522516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EAE1B-5082-434A-BE78-FB98DA7EB664}">
      <dsp:nvSpPr>
        <dsp:cNvPr id="0" name=""/>
        <dsp:cNvSpPr/>
      </dsp:nvSpPr>
      <dsp:spPr>
        <a:xfrm>
          <a:off x="5510831" y="3002423"/>
          <a:ext cx="3162895" cy="92737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s" sz="1800" kern="1200" dirty="0">
              <a:latin typeface="+mn-lt"/>
            </a:rPr>
            <a:t>Aseguramiento de la calidad y finalización</a:t>
          </a:r>
          <a:endParaRPr lang="en-US" sz="1800" kern="1200" dirty="0">
            <a:latin typeface="+mn-lt"/>
          </a:endParaRPr>
        </a:p>
      </dsp:txBody>
      <dsp:txXfrm>
        <a:off x="5556102" y="3047694"/>
        <a:ext cx="3072353" cy="836836"/>
      </dsp:txXfrm>
    </dsp:sp>
    <dsp:sp modelId="{A43934E4-8FEE-48B3-8E0B-6F4F9E53FC61}">
      <dsp:nvSpPr>
        <dsp:cNvPr id="0" name=""/>
        <dsp:cNvSpPr/>
      </dsp:nvSpPr>
      <dsp:spPr>
        <a:xfrm>
          <a:off x="7092279" y="2175668"/>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97CD945-B8DA-4432-9F15-C59ED877DA39}">
      <dsp:nvSpPr>
        <dsp:cNvPr id="0" name=""/>
        <dsp:cNvSpPr/>
      </dsp:nvSpPr>
      <dsp:spPr>
        <a:xfrm>
          <a:off x="7535084"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s" sz="2000" b="1" kern="1200" dirty="0"/>
            <a:t>Diciembre</a:t>
          </a:r>
          <a:endParaRPr lang="en-US" sz="2000" b="1" kern="1200" dirty="0"/>
        </a:p>
      </dsp:txBody>
      <dsp:txXfrm>
        <a:off x="7535084" y="2336668"/>
        <a:ext cx="2783347" cy="491701"/>
      </dsp:txXfrm>
    </dsp:sp>
    <dsp:sp modelId="{64B393EE-8F40-46CF-BC66-9836EE19716D}">
      <dsp:nvSpPr>
        <dsp:cNvPr id="0" name=""/>
        <dsp:cNvSpPr/>
      </dsp:nvSpPr>
      <dsp:spPr>
        <a:xfrm>
          <a:off x="705964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0C554-5FF9-4E06-88AA-976F7856190A}">
      <dsp:nvSpPr>
        <dsp:cNvPr id="0" name=""/>
        <dsp:cNvSpPr/>
      </dsp:nvSpPr>
      <dsp:spPr>
        <a:xfrm>
          <a:off x="7345310" y="143322"/>
          <a:ext cx="3162895" cy="120559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s" sz="1800" kern="1200" dirty="0">
              <a:latin typeface="+mn-lt"/>
            </a:rPr>
            <a:t>Finalización de todos los informes presentados por los países</a:t>
          </a:r>
          <a:endParaRPr lang="en-US" sz="1800" kern="1200" dirty="0">
            <a:latin typeface="+mn-lt"/>
          </a:endParaRPr>
        </a:p>
      </dsp:txBody>
      <dsp:txXfrm>
        <a:off x="7404162" y="202174"/>
        <a:ext cx="3045191" cy="1087888"/>
      </dsp:txXfrm>
    </dsp:sp>
    <dsp:sp modelId="{A7CCB2B6-E70C-4CF6-8D68-CD966A2EC45A}">
      <dsp:nvSpPr>
        <dsp:cNvPr id="0" name=""/>
        <dsp:cNvSpPr/>
      </dsp:nvSpPr>
      <dsp:spPr>
        <a:xfrm>
          <a:off x="8926758"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11B5937-4C01-4855-830A-A3C0572559D6}">
      <dsp:nvSpPr>
        <dsp:cNvPr id="0" name=""/>
        <dsp:cNvSpPr/>
      </dsp:nvSpPr>
      <dsp:spPr>
        <a:xfrm>
          <a:off x="8894123"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8FCC8-8A8A-4668-98A1-2ACC9F9F9CFC}">
      <dsp:nvSpPr>
        <dsp:cNvPr id="0" name=""/>
        <dsp:cNvSpPr/>
      </dsp:nvSpPr>
      <dsp:spPr>
        <a:xfrm>
          <a:off x="504989" y="380454"/>
          <a:ext cx="1455944" cy="1455944"/>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04C0A63B-AF4A-45B6-B178-94C79C473504}">
      <dsp:nvSpPr>
        <dsp:cNvPr id="0" name=""/>
        <dsp:cNvSpPr/>
      </dsp:nvSpPr>
      <dsp:spPr>
        <a:xfrm>
          <a:off x="815272" y="690737"/>
          <a:ext cx="835377" cy="8353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2079AF-2B72-44CF-96DD-DA640F5A1F08}">
      <dsp:nvSpPr>
        <dsp:cNvPr id="0" name=""/>
        <dsp:cNvSpPr/>
      </dsp:nvSpPr>
      <dsp:spPr>
        <a:xfrm>
          <a:off x="39564" y="2289889"/>
          <a:ext cx="2386793" cy="168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s" sz="1800" b="1" kern="1200" dirty="0"/>
            <a:t>Portal de datos sobre la GIRH</a:t>
          </a:r>
          <a:br>
            <a:rPr lang="es" sz="1800" b="1" kern="1200" dirty="0"/>
          </a:br>
          <a:br>
            <a:rPr lang="es" sz="1800" b="1" kern="1200" dirty="0"/>
          </a:br>
          <a:r>
            <a:rPr lang="en-GB" sz="1800" b="1" kern="1200" dirty="0">
              <a:hlinkClick xmlns:r="http://schemas.openxmlformats.org/officeDocument/2006/relationships" r:id="rId3"/>
            </a:rPr>
            <a:t>http://iwrmdataportal.unepdhi.org</a:t>
          </a:r>
          <a:r>
            <a:rPr lang="en-GB" sz="1800" b="1" kern="1200" dirty="0"/>
            <a:t> </a:t>
          </a:r>
          <a:endParaRPr lang="en-US" sz="1800" u="sng" kern="1200" cap="none" dirty="0">
            <a:solidFill>
              <a:schemeClr val="accent1"/>
            </a:solidFill>
            <a:latin typeface="+mn-lt"/>
          </a:endParaRPr>
        </a:p>
      </dsp:txBody>
      <dsp:txXfrm>
        <a:off x="39564" y="2289889"/>
        <a:ext cx="2386793" cy="1682199"/>
      </dsp:txXfrm>
    </dsp:sp>
    <dsp:sp modelId="{EE6585A5-A8F2-4752-9546-8515ECB28262}">
      <dsp:nvSpPr>
        <dsp:cNvPr id="0" name=""/>
        <dsp:cNvSpPr/>
      </dsp:nvSpPr>
      <dsp:spPr>
        <a:xfrm>
          <a:off x="3309472" y="380454"/>
          <a:ext cx="1455944" cy="1455944"/>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0A836497-205D-4F64-9B81-B57E6C22758D}">
      <dsp:nvSpPr>
        <dsp:cNvPr id="0" name=""/>
        <dsp:cNvSpPr/>
      </dsp:nvSpPr>
      <dsp:spPr>
        <a:xfrm>
          <a:off x="3619755" y="690737"/>
          <a:ext cx="835377" cy="83537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34BCCC-DE82-414A-9BAE-E9A1F718D5E0}">
      <dsp:nvSpPr>
        <dsp:cNvPr id="0" name=""/>
        <dsp:cNvSpPr/>
      </dsp:nvSpPr>
      <dsp:spPr>
        <a:xfrm>
          <a:off x="2844047" y="2289889"/>
          <a:ext cx="2386793" cy="168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s" sz="1800" b="1" kern="1200" dirty="0">
              <a:latin typeface="+mn-lt"/>
            </a:rPr>
            <a:t>Servicio de Asistencia para el indicador 6.5.1 de los ODS </a:t>
          </a:r>
          <a:br>
            <a:rPr lang="es" sz="1800" b="1" kern="1200" dirty="0">
              <a:latin typeface="+mn-lt"/>
            </a:rPr>
          </a:br>
          <a:br>
            <a:rPr lang="es" sz="1800" b="1" kern="1200" dirty="0">
              <a:latin typeface="+mn-lt"/>
            </a:rPr>
          </a:br>
          <a:r>
            <a:rPr lang="en-US" sz="1800" b="1" kern="1200" dirty="0">
              <a:latin typeface="+mn-lt"/>
              <a:hlinkClick xmlns:r="http://schemas.openxmlformats.org/officeDocument/2006/relationships" r:id="rId6"/>
            </a:rPr>
            <a:t>iwrmsdg651@un.org</a:t>
          </a:r>
          <a:r>
            <a:rPr lang="en-US" sz="1800" kern="1200" cap="none" dirty="0">
              <a:solidFill>
                <a:schemeClr val="accent1"/>
              </a:solidFill>
              <a:latin typeface="+mn-lt"/>
            </a:rPr>
            <a:t> </a:t>
          </a:r>
        </a:p>
      </dsp:txBody>
      <dsp:txXfrm>
        <a:off x="2844047" y="2289889"/>
        <a:ext cx="2386793" cy="1682199"/>
      </dsp:txXfrm>
    </dsp:sp>
    <dsp:sp modelId="{C123ED43-8AC3-47B8-AF05-7CC91D28DBB6}">
      <dsp:nvSpPr>
        <dsp:cNvPr id="0" name=""/>
        <dsp:cNvSpPr/>
      </dsp:nvSpPr>
      <dsp:spPr>
        <a:xfrm>
          <a:off x="6113954" y="380454"/>
          <a:ext cx="1455944" cy="1455944"/>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1D5F0DB3-92B9-427B-B555-2EA25D37DF19}">
      <dsp:nvSpPr>
        <dsp:cNvPr id="0" name=""/>
        <dsp:cNvSpPr/>
      </dsp:nvSpPr>
      <dsp:spPr>
        <a:xfrm>
          <a:off x="6424238" y="690737"/>
          <a:ext cx="835377" cy="8353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80E74D-4972-4369-B016-BC647CCA8D13}">
      <dsp:nvSpPr>
        <dsp:cNvPr id="0" name=""/>
        <dsp:cNvSpPr/>
      </dsp:nvSpPr>
      <dsp:spPr>
        <a:xfrm>
          <a:off x="5648530" y="2289889"/>
          <a:ext cx="2386793" cy="168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s" sz="1800" b="1" kern="1200" dirty="0">
              <a:latin typeface="+mn-lt"/>
            </a:rPr>
            <a:t>Programa de Apoyo para la GIRH del ODS 6</a:t>
          </a:r>
          <a:br>
            <a:rPr lang="es" sz="1800" b="1" kern="1200" dirty="0">
              <a:latin typeface="+mn-lt"/>
            </a:rPr>
          </a:br>
          <a:br>
            <a:rPr lang="es" sz="1800" b="1" kern="1200" dirty="0">
              <a:latin typeface="+mn-lt"/>
            </a:rPr>
          </a:br>
          <a:r>
            <a:rPr lang="en-GB" sz="1800" b="1" kern="1200" dirty="0">
              <a:latin typeface="+mn-lt"/>
              <a:hlinkClick xmlns:r="http://schemas.openxmlformats.org/officeDocument/2006/relationships" r:id="rId9"/>
            </a:rPr>
            <a:t>https://www.gwp.org/en/sdg6support/</a:t>
          </a:r>
          <a:br>
            <a:rPr lang="en-US" sz="1800" b="1" kern="1200" dirty="0">
              <a:latin typeface="+mn-lt"/>
            </a:rPr>
          </a:br>
          <a:r>
            <a:rPr lang="en-US" sz="1800" kern="1200" cap="none" dirty="0">
              <a:solidFill>
                <a:schemeClr val="accent1"/>
              </a:solidFill>
              <a:latin typeface="+mn-lt"/>
            </a:rPr>
            <a:t>  </a:t>
          </a:r>
        </a:p>
      </dsp:txBody>
      <dsp:txXfrm>
        <a:off x="5648530" y="2289889"/>
        <a:ext cx="2386793" cy="1682199"/>
      </dsp:txXfrm>
    </dsp:sp>
    <dsp:sp modelId="{B9400116-0CF1-43CD-9AC7-8A34E4871F16}">
      <dsp:nvSpPr>
        <dsp:cNvPr id="0" name=""/>
        <dsp:cNvSpPr/>
      </dsp:nvSpPr>
      <dsp:spPr>
        <a:xfrm>
          <a:off x="9073101" y="380454"/>
          <a:ext cx="1455944" cy="1455944"/>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2A8B8E16-9A61-41B7-A275-558A401B0B75}">
      <dsp:nvSpPr>
        <dsp:cNvPr id="0" name=""/>
        <dsp:cNvSpPr/>
      </dsp:nvSpPr>
      <dsp:spPr>
        <a:xfrm>
          <a:off x="9383385" y="690737"/>
          <a:ext cx="835377" cy="835377"/>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9AC54-824A-40E6-9ADE-4C3853FCD34A}">
      <dsp:nvSpPr>
        <dsp:cNvPr id="0" name=""/>
        <dsp:cNvSpPr/>
      </dsp:nvSpPr>
      <dsp:spPr>
        <a:xfrm>
          <a:off x="8453012" y="2289889"/>
          <a:ext cx="2696122" cy="168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s" sz="1800" b="1" kern="1200" dirty="0">
              <a:latin typeface="+mn-lt"/>
            </a:rPr>
            <a:t>Programa de Apoyo </a:t>
          </a:r>
          <a:br>
            <a:rPr lang="es" sz="1800" b="1" kern="1200" dirty="0">
              <a:latin typeface="+mn-lt"/>
            </a:rPr>
          </a:br>
          <a:br>
            <a:rPr lang="es" sz="1800" b="1" kern="1200" dirty="0">
              <a:latin typeface="+mn-lt"/>
            </a:rPr>
          </a:br>
          <a:r>
            <a:rPr lang="en-US" sz="1800" b="1" kern="1200" dirty="0">
              <a:latin typeface="+mn-lt"/>
              <a:hlinkClick xmlns:r="http://schemas.openxmlformats.org/officeDocument/2006/relationships" r:id="rId12"/>
            </a:rPr>
            <a:t>sdg6iwrmsp@gwp.org</a:t>
          </a:r>
          <a:r>
            <a:rPr lang="en-US" sz="1800" kern="1200" cap="none" dirty="0">
              <a:solidFill>
                <a:schemeClr val="accent1"/>
              </a:solidFill>
              <a:latin typeface="+mn-lt"/>
            </a:rPr>
            <a:t>  </a:t>
          </a:r>
        </a:p>
      </dsp:txBody>
      <dsp:txXfrm>
        <a:off x="8453012" y="2289889"/>
        <a:ext cx="2696122" cy="1682199"/>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EA737-4BC6-1042-9ECA-6BB64B7B3D9C}"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3DED2-9D72-E84F-9DC8-B1050C91BE7A}" type="slidenum">
              <a:rPr lang="en-US" smtClean="0"/>
              <a:t>‹#›</a:t>
            </a:fld>
            <a:endParaRPr lang="en-US"/>
          </a:p>
        </p:txBody>
      </p:sp>
    </p:spTree>
    <p:extLst>
      <p:ext uri="{BB962C8B-B14F-4D97-AF65-F5344CB8AC3E}">
        <p14:creationId xmlns:p14="http://schemas.microsoft.com/office/powerpoint/2010/main" val="294409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wp.org/en/sdg6suppo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wp.org/en/sdg6suppor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wp.org/en/sdg6support/consultations/where-we-are/stage-1-activities/support-packag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gwp.org/en/sdg6support/consultations/where-we-are/stage-1-activities/training-of-facilitator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i="1" dirty="0"/>
              <a:t>{Proyecte la diapositiva unos 5 segundos al principio del video sin volumen}</a:t>
            </a:r>
          </a:p>
          <a:p>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1</a:t>
            </a:fld>
            <a:endParaRPr lang="en-US"/>
          </a:p>
        </p:txBody>
      </p:sp>
    </p:spTree>
    <p:extLst>
      <p:ext uri="{BB962C8B-B14F-4D97-AF65-F5344CB8AC3E}">
        <p14:creationId xmlns:p14="http://schemas.microsoft.com/office/powerpoint/2010/main" val="4290623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panose="020B0604020202020204" pitchFamily="34" charset="0"/>
              <a:buChar char="•"/>
            </a:pPr>
            <a:r>
              <a:rPr lang="es" dirty="0"/>
              <a:t>El material de apoyo principal es la «Guía para el monitoreo del indicador 6.5.1». </a:t>
            </a:r>
          </a:p>
          <a:p>
            <a:pPr rtl="0">
              <a:buFont typeface="Arial" panose="020B0604020202020204" pitchFamily="34" charset="0"/>
              <a:buChar char="•"/>
            </a:pPr>
            <a:r>
              <a:rPr lang="es" dirty="0"/>
              <a:t> En ella se resume todo el proceso de presentación de informes y es de lectura obligatoria para todos los coordinadores y sus equipos. Tiene una extensión de 4 páginas e incluye 4 páginas de anexos.  </a:t>
            </a:r>
          </a:p>
          <a:p>
            <a:pPr rtl="0">
              <a:buFont typeface="Arial" panose="020B0604020202020204" pitchFamily="34" charset="0"/>
              <a:buChar char="•"/>
            </a:pPr>
            <a:r>
              <a:rPr lang="es" dirty="0"/>
              <a:t>Todo el material de apoyo adicional disponible es «opcional» y puede consultarse en función de las necesidades de cada país. En el anexo de la «Guía para el monitoreo» figura una lista de esos recursos.  </a:t>
            </a:r>
            <a:endParaRPr lang="en-US" dirty="0">
              <a:cs typeface="Calibri"/>
            </a:endParaRPr>
          </a:p>
          <a:p>
            <a:pPr rtl="0">
              <a:buFont typeface="Arial" panose="020B0604020202020204" pitchFamily="34" charset="0"/>
              <a:buChar char="•"/>
            </a:pPr>
            <a:r>
              <a:rPr lang="es" dirty="0"/>
              <a:t>{CLIC}  - Todo el material de apoyo, los informes anteriores y los recursos relacionados con el indicador 6.5.1 de los ODS pueden consultarse en el portal de datos sobre la GIRH.   </a:t>
            </a:r>
            <a:endParaRPr lang="en-US" dirty="0">
              <a:cs typeface="Calibri"/>
            </a:endParaRPr>
          </a:p>
          <a:p>
            <a:pPr rtl="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11</a:t>
            </a:fld>
            <a:endParaRPr lang="en-US"/>
          </a:p>
        </p:txBody>
      </p:sp>
    </p:spTree>
    <p:extLst>
      <p:ext uri="{BB962C8B-B14F-4D97-AF65-F5344CB8AC3E}">
        <p14:creationId xmlns:p14="http://schemas.microsoft.com/office/powerpoint/2010/main" val="1928286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La encuesta, la «Guía para el monitoreo» y el material de apoyo se pueden descargar directamente del portal de datos sobre la GIRH. </a:t>
            </a:r>
          </a:p>
        </p:txBody>
      </p:sp>
      <p:sp>
        <p:nvSpPr>
          <p:cNvPr id="4" name="Slide Number Placeholder 3"/>
          <p:cNvSpPr>
            <a:spLocks noGrp="1"/>
          </p:cNvSpPr>
          <p:nvPr>
            <p:ph type="sldNum" sz="quarter" idx="5"/>
          </p:nvPr>
        </p:nvSpPr>
        <p:spPr/>
        <p:txBody>
          <a:bodyPr/>
          <a:lstStyle/>
          <a:p>
            <a:fld id="{3263DED2-9D72-E84F-9DC8-B1050C91BE7A}" type="slidenum">
              <a:rPr lang="en-US" smtClean="0"/>
              <a:t>12</a:t>
            </a:fld>
            <a:endParaRPr lang="en-US"/>
          </a:p>
        </p:txBody>
      </p:sp>
    </p:spTree>
    <p:extLst>
      <p:ext uri="{BB962C8B-B14F-4D97-AF65-F5344CB8AC3E}">
        <p14:creationId xmlns:p14="http://schemas.microsoft.com/office/powerpoint/2010/main" val="121719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cs typeface="Calibri"/>
              </a:rPr>
              <a:t>Le doy la bienvenida a la parte 3. En este video se ofrecen más detalles sobre la encuesta, que es el mecanismo para la presentación de informes sobre el indicador 6.5.1 de los ODS. </a:t>
            </a:r>
          </a:p>
        </p:txBody>
      </p:sp>
      <p:sp>
        <p:nvSpPr>
          <p:cNvPr id="4" name="Slide Number Placeholder 3"/>
          <p:cNvSpPr>
            <a:spLocks noGrp="1"/>
          </p:cNvSpPr>
          <p:nvPr>
            <p:ph type="sldNum" sz="quarter" idx="5"/>
          </p:nvPr>
        </p:nvSpPr>
        <p:spPr/>
        <p:txBody>
          <a:bodyPr/>
          <a:lstStyle/>
          <a:p>
            <a:fld id="{3263DED2-9D72-E84F-9DC8-B1050C91BE7A}" type="slidenum">
              <a:rPr lang="en-US" smtClean="0"/>
              <a:t>13</a:t>
            </a:fld>
            <a:endParaRPr lang="en-US"/>
          </a:p>
        </p:txBody>
      </p:sp>
    </p:spTree>
    <p:extLst>
      <p:ext uri="{BB962C8B-B14F-4D97-AF65-F5344CB8AC3E}">
        <p14:creationId xmlns:p14="http://schemas.microsoft.com/office/powerpoint/2010/main" val="4114256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cs typeface="Calibri"/>
              </a:rPr>
              <a:t>En la parte izquierda de esta infografía se muestra un esquema de la encuesta sobre el indicador 6.5.1 de los ODS, y en la parte derecha se expone la metodología para calcular las puntuaciones. </a:t>
            </a:r>
          </a:p>
          <a:p>
            <a:pPr rtl="0"/>
            <a:endParaRPr lang="en-US" dirty="0">
              <a:cs typeface="Calibri"/>
            </a:endParaRPr>
          </a:p>
          <a:p>
            <a:pPr rtl="0"/>
            <a:r>
              <a:rPr lang="es" dirty="0"/>
              <a:t>La encuesta contiene 33 preguntas divididas en cuatro secciones, que reflejan las cuatro dimensiones principales de la GIRH. A saber:</a:t>
            </a:r>
            <a:endParaRPr lang="en-US" dirty="0">
              <a:cs typeface="Calibri"/>
            </a:endParaRPr>
          </a:p>
          <a:p>
            <a:pPr marL="171450" indent="-171450" rtl="0">
              <a:buFont typeface="Arial,Sans-Serif"/>
              <a:buChar char="•"/>
            </a:pPr>
            <a:r>
              <a:rPr lang="es" dirty="0"/>
              <a:t>{CLIC} La primera, titulada «entorno propicio», abarca las políticas, las leyes y los planes principales. </a:t>
            </a:r>
          </a:p>
          <a:p>
            <a:pPr marL="171450" indent="-171450" rtl="0">
              <a:buFont typeface="Arial,Sans-Serif"/>
              <a:buChar char="•"/>
            </a:pPr>
            <a:r>
              <a:rPr lang="es" dirty="0"/>
              <a:t>{CLIC} La segunda trata la capacidad y coordinación institucionales y la participación de las partes interesadas. </a:t>
            </a:r>
          </a:p>
          <a:p>
            <a:pPr marL="171450" indent="-171450" rtl="0">
              <a:buFont typeface="Arial,Sans-Serif"/>
              <a:buChar char="•"/>
            </a:pPr>
            <a:r>
              <a:rPr lang="es" dirty="0"/>
              <a:t>{CLIC} En la tercera se examinan los instrumentos de gestión que contribuyen a una toma de decisiones eficaz. </a:t>
            </a:r>
          </a:p>
          <a:p>
            <a:pPr marL="171450" indent="-171450" rtl="0">
              <a:buFont typeface="Arial,Sans-Serif"/>
              <a:buChar char="•"/>
            </a:pPr>
            <a:r>
              <a:rPr lang="es" dirty="0"/>
              <a:t>{CLIC} Y en la cuarta se exploran la financiación, la presupuestación y la recaudación de ingresos. </a:t>
            </a:r>
            <a:endParaRPr lang="en-US" dirty="0">
              <a:cs typeface="Calibri"/>
            </a:endParaRPr>
          </a:p>
          <a:p>
            <a:pPr marL="171450" indent="-171450" rtl="0">
              <a:buFont typeface="Arial,Sans-Serif"/>
              <a:buChar char="•"/>
            </a:pPr>
            <a:endParaRPr lang="en-US" dirty="0">
              <a:cs typeface="Calibri"/>
            </a:endParaRPr>
          </a:p>
          <a:p>
            <a:pPr rtl="0"/>
            <a:r>
              <a:rPr lang="es" dirty="0">
                <a:cs typeface="Calibri"/>
              </a:rPr>
              <a:t>En la parte derecha de la diapositiva figura una explicación de la metodología para asignar las puntuaciones. </a:t>
            </a:r>
          </a:p>
          <a:p>
            <a:pPr rtl="0"/>
            <a:endParaRPr lang="en-US" dirty="0"/>
          </a:p>
          <a:p>
            <a:pPr marL="285750" indent="-285750" rtl="0">
              <a:buFont typeface="Arial" panose="020B0604020202020204" pitchFamily="34" charset="0"/>
              <a:buChar char="•"/>
            </a:pPr>
            <a:r>
              <a:rPr lang="es" sz="1800" b="0" i="0" u="none" dirty="0">
                <a:solidFill>
                  <a:srgbClr val="D13438"/>
                </a:solidFill>
                <a:effectLst/>
                <a:latin typeface="Calibri"/>
                <a:cs typeface="Calibri"/>
              </a:rPr>
              <a:t>{CLIC} En cada pregunta se puede asignar una puntuación máxima de 100. </a:t>
            </a:r>
          </a:p>
          <a:p>
            <a:pPr marL="285750" indent="-285750" rtl="0">
              <a:buFont typeface="Arial" panose="020B0604020202020204" pitchFamily="34" charset="0"/>
              <a:buChar char="•"/>
            </a:pPr>
            <a:r>
              <a:rPr lang="es" sz="1800" b="0" i="0" u="none" dirty="0">
                <a:solidFill>
                  <a:srgbClr val="D13438"/>
                </a:solidFill>
                <a:effectLst/>
                <a:latin typeface="Calibri"/>
                <a:cs typeface="Calibri"/>
              </a:rPr>
              <a:t>{CLIC} Para obtener las puntuaciones medias de las cuatro dimensiones, se calcula el promedio de las puntuaciones de las preguntas</a:t>
            </a:r>
            <a:r>
              <a:rPr lang="es" sz="1800" dirty="0">
                <a:solidFill>
                  <a:srgbClr val="D13438"/>
                </a:solidFill>
                <a:latin typeface="Calibri"/>
                <a:cs typeface="Calibri"/>
              </a:rPr>
              <a:t> correspondientes a cada sección</a:t>
            </a:r>
            <a:r>
              <a:rPr lang="es" sz="1800" b="0" i="0" u="none" dirty="0">
                <a:solidFill>
                  <a:srgbClr val="D13438"/>
                </a:solidFill>
                <a:effectLst/>
                <a:latin typeface="Calibri"/>
                <a:cs typeface="Calibri"/>
              </a:rPr>
              <a:t>. </a:t>
            </a:r>
          </a:p>
          <a:p>
            <a:pPr marL="285750" indent="-285750" rtl="0">
              <a:buFont typeface="Arial" panose="020B0604020202020204" pitchFamily="34" charset="0"/>
              <a:buChar char="•"/>
            </a:pPr>
            <a:r>
              <a:rPr lang="es" sz="1800" b="0" i="0" u="none" dirty="0">
                <a:solidFill>
                  <a:srgbClr val="D13438"/>
                </a:solidFill>
                <a:effectLst/>
                <a:latin typeface="Calibri"/>
                <a:cs typeface="Calibri"/>
              </a:rPr>
              <a:t>{CLIC} Y la puntuación definitiva se obtiene calculando el promedio de las puntuaciones de las cuatro dimensiones. </a:t>
            </a:r>
            <a:r>
              <a:rPr lang="es" sz="1800" b="0" i="0" u="none" dirty="0">
                <a:solidFill>
                  <a:srgbClr val="000000"/>
                </a:solidFill>
                <a:effectLst/>
                <a:latin typeface="Calibri"/>
                <a:cs typeface="Calibri"/>
              </a:rPr>
              <a:t> </a:t>
            </a:r>
            <a:endParaRPr lang="en-US" u="none" dirty="0">
              <a:latin typeface="Calibri"/>
              <a:cs typeface="Calibri"/>
            </a:endParaRPr>
          </a:p>
          <a:p>
            <a:pPr rtl="0"/>
            <a:endParaRPr lang="en-US" dirty="0">
              <a:cs typeface="Calibri" panose="020F0502020204030204"/>
            </a:endParaRPr>
          </a:p>
          <a:p>
            <a:pPr rtl="0"/>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14</a:t>
            </a:fld>
            <a:endParaRPr lang="en-US"/>
          </a:p>
        </p:txBody>
      </p:sp>
    </p:spTree>
    <p:extLst>
      <p:ext uri="{BB962C8B-B14F-4D97-AF65-F5344CB8AC3E}">
        <p14:creationId xmlns:p14="http://schemas.microsoft.com/office/powerpoint/2010/main" val="2102249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a:buChar char="•"/>
              <a:defRPr/>
            </a:pPr>
            <a:r>
              <a:rPr lang="es" dirty="0"/>
              <a:t>Esta diapositiva contiene algunas consideraciones clave que puede tener en cuenta al completar la encuesta:</a:t>
            </a:r>
            <a:endParaRPr lang="en-AU" dirty="0"/>
          </a:p>
          <a:p>
            <a:pPr rtl="0">
              <a:buFont typeface="Symbol"/>
              <a:buChar char="•"/>
              <a:defRPr/>
            </a:pPr>
            <a:r>
              <a:rPr lang="es" b="0" dirty="0"/>
              <a:t>Básese en los informes que presentó</a:t>
            </a:r>
            <a:r>
              <a:rPr lang="es" dirty="0"/>
              <a:t> su país en 2017 y 2020</a:t>
            </a:r>
            <a:r>
              <a:rPr lang="es" b="0" dirty="0"/>
              <a:t>.</a:t>
            </a:r>
            <a:endParaRPr lang="en-US" b="0" dirty="0">
              <a:cs typeface="Calibri"/>
            </a:endParaRPr>
          </a:p>
          <a:p>
            <a:pPr rtl="0">
              <a:buFont typeface="Symbol"/>
              <a:buChar char="•"/>
              <a:defRPr/>
            </a:pPr>
            <a:r>
              <a:rPr lang="es" dirty="0"/>
              <a:t>En cada pregunta </a:t>
            </a:r>
            <a:r>
              <a:rPr lang="es" b="0" dirty="0"/>
              <a:t>se puede asignar una puntuación en incrementos de 10</a:t>
            </a:r>
            <a:r>
              <a:rPr lang="es" dirty="0"/>
              <a:t>, del 0 al 100. </a:t>
            </a:r>
            <a:endParaRPr lang="en-AU" dirty="0"/>
          </a:p>
          <a:p>
            <a:pPr rtl="0">
              <a:buFont typeface="Symbol"/>
              <a:buChar char="•"/>
            </a:pPr>
            <a:r>
              <a:rPr lang="es" dirty="0"/>
              <a:t>Hay seis descripciones de umbrales para ayudarle a responder a cada pregunta.  </a:t>
            </a:r>
            <a:endParaRPr lang="en-AU" baseline="0" dirty="0"/>
          </a:p>
          <a:p>
            <a:pPr rtl="0">
              <a:buFont typeface="Symbol"/>
              <a:buChar char="•"/>
            </a:pPr>
            <a:r>
              <a:rPr lang="es" dirty="0"/>
              <a:t>Le recomendamos encarecidamente que dedique algo de tiempo a completar los apartados de las repuestas de desarrollo que siguen a cada pregunta.  </a:t>
            </a:r>
            <a:endParaRPr lang="en-AU" dirty="0"/>
          </a:p>
          <a:p>
            <a:pPr rtl="0">
              <a:buFont typeface="Symbol"/>
              <a:buChar char="•"/>
              <a:defRPr/>
            </a:pPr>
            <a:r>
              <a:rPr lang="es" dirty="0"/>
              <a:t>Deben responderse todas las preguntas. Puede responderse «no procede» a algunas preguntas, como en el caso de las que se refieren al nivel transfronterizo si su país no tuviera agua dulce transfronteriza.  CLIC</a:t>
            </a:r>
            <a:endParaRPr lang="en-AU" baseline="0" dirty="0"/>
          </a:p>
          <a:p>
            <a:pPr rtl="0">
              <a:buFont typeface="Symbol"/>
              <a:buChar char="•"/>
              <a:defRPr/>
            </a:pPr>
            <a:r>
              <a:rPr lang="es" dirty="0"/>
              <a:t>{CLIC} Preste especial atención a los textos explicativos y las notas al pie que figuran a lo largo de toda la encuesta. </a:t>
            </a:r>
            <a:endParaRPr lang="en-AU" dirty="0"/>
          </a:p>
          <a:p>
            <a:pPr marL="171450" marR="0" indent="-171450" algn="l" defTabSz="914400" rtl="0">
              <a:lnSpc>
                <a:spcPct val="100000"/>
              </a:lnSpc>
              <a:spcBef>
                <a:spcPts val="0"/>
              </a:spcBef>
              <a:spcAft>
                <a:spcPts val="0"/>
              </a:spcAft>
              <a:buClrTx/>
              <a:buSzTx/>
              <a:buFont typeface="Arial"/>
              <a:buChar char="•"/>
              <a:tabLst/>
              <a:defRPr/>
            </a:pPr>
            <a:endParaRPr lang="en-AU" dirty="0">
              <a:solidFill>
                <a:srgbClr val="002060"/>
              </a:solidFill>
              <a:latin typeface="Arial"/>
              <a:cs typeface="Arial"/>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15</a:t>
            </a:fld>
            <a:endParaRPr lang="en-US"/>
          </a:p>
        </p:txBody>
      </p:sp>
    </p:spTree>
    <p:extLst>
      <p:ext uri="{BB962C8B-B14F-4D97-AF65-F5344CB8AC3E}">
        <p14:creationId xmlns:p14="http://schemas.microsoft.com/office/powerpoint/2010/main" val="103756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Analicemos más detenidamente las preguntas de la encuesta, que, por cierto, ha de completarse en formato Microsoft Word. Aquí se presenta a modo de </a:t>
            </a:r>
            <a:r>
              <a:rPr lang="es" noProof="0" dirty="0"/>
              <a:t>ejemplo una de las preguntas</a:t>
            </a:r>
            <a:r>
              <a:rPr lang="es" dirty="0"/>
              <a:t>.  </a:t>
            </a:r>
            <a:endParaRPr lang="en-GB" noProof="0" dirty="0"/>
          </a:p>
          <a:p>
            <a:pPr marL="171450" indent="-171450" rtl="0">
              <a:buFont typeface="Symbol"/>
              <a:buChar char="•"/>
            </a:pPr>
            <a:r>
              <a:rPr lang="es" kern="1200" dirty="0">
                <a:effectLst/>
              </a:rPr>
              <a:t>{CLIC} </a:t>
            </a:r>
            <a:r>
              <a:rPr lang="es" noProof="0" dirty="0"/>
              <a:t>En primer lugar, en la esquina superior izquierda consta el número de la sección y el título.</a:t>
            </a:r>
            <a:r>
              <a:rPr lang="es" dirty="0"/>
              <a:t> </a:t>
            </a:r>
            <a:endParaRPr lang="en-GB" noProof="0" dirty="0"/>
          </a:p>
          <a:p>
            <a:pPr marL="171450" indent="-171450" rtl="0">
              <a:buFont typeface="Symbol"/>
              <a:buChar char="•"/>
            </a:pPr>
            <a:r>
              <a:rPr lang="es" kern="1200" dirty="0">
                <a:effectLst/>
              </a:rPr>
              <a:t>{CLIC} </a:t>
            </a:r>
            <a:r>
              <a:rPr lang="es" noProof="0" dirty="0"/>
              <a:t>Debajo se encuentra el título de la subsección, que se formula a modo de pregunta y sirve de guía para todas las preguntas incluidas en la subsección</a:t>
            </a:r>
            <a:r>
              <a:rPr lang="es" dirty="0"/>
              <a:t>.  </a:t>
            </a:r>
            <a:endParaRPr lang="en-GB" dirty="0"/>
          </a:p>
          <a:p>
            <a:pPr marL="171450" indent="-171450" rtl="0">
              <a:buFont typeface="Symbol"/>
              <a:buChar char="•"/>
            </a:pPr>
            <a:r>
              <a:rPr lang="es" kern="1200" dirty="0">
                <a:effectLst/>
              </a:rPr>
              <a:t>{CLIC} </a:t>
            </a:r>
            <a:r>
              <a:rPr lang="es" noProof="0" dirty="0"/>
              <a:t>A continuación tenemos la propia pregunta, enumerada con letras consecutivas. Por tanto, esta pregunta se enumera con la referencia 1.1a.</a:t>
            </a:r>
            <a:r>
              <a:rPr lang="es" dirty="0"/>
              <a:t> </a:t>
            </a:r>
            <a:endParaRPr lang="en-GB" baseline="0" noProof="0" dirty="0"/>
          </a:p>
          <a:p>
            <a:pPr marL="171450" indent="-171450" rtl="0">
              <a:buFont typeface="Symbol"/>
              <a:buChar char="•"/>
            </a:pPr>
            <a:r>
              <a:rPr lang="es" kern="1200" dirty="0">
                <a:effectLst/>
              </a:rPr>
              <a:t>{CLIC} </a:t>
            </a:r>
            <a:r>
              <a:rPr lang="es" noProof="0" dirty="0"/>
              <a:t>A la derecha de la pregunta, se ofrecen los umbrales y las descripciones de los umbrales para las puntuaciones de 0, 20, 40, 60, 80 y 100, que se categorizan desde un grado de implementación «muy bajo» hasta uno «muy alto». Si su país se encuentra en estos umbrales, solo tiene que seleccionar el incremento de 10 entre ellos, es decir, 10, 30, 50, 70 o 90</a:t>
            </a:r>
            <a:r>
              <a:rPr lang="es" dirty="0"/>
              <a:t>.  </a:t>
            </a:r>
            <a:endParaRPr lang="en-GB" baseline="0" noProof="0" dirty="0"/>
          </a:p>
          <a:p>
            <a:pPr marL="171450" indent="-171450" rtl="0">
              <a:buFont typeface="Symbol"/>
              <a:buChar char="•"/>
            </a:pPr>
            <a:r>
              <a:rPr lang="es" kern="1200" dirty="0">
                <a:effectLst/>
              </a:rPr>
              <a:t>{CLIC} </a:t>
            </a:r>
            <a:r>
              <a:rPr lang="es" noProof="0" dirty="0"/>
              <a:t>Escriba la puntuación, en incrementos de 10, en la celda amarilla. Si la pregunta no resulta aplicable para su país, puede escribir «no procede»</a:t>
            </a:r>
            <a:r>
              <a:rPr lang="es" dirty="0"/>
              <a:t>.  </a:t>
            </a:r>
            <a:endParaRPr lang="en-GB" baseline="0" noProof="0" dirty="0"/>
          </a:p>
          <a:p>
            <a:pPr marL="171450" indent="-171450" rtl="0">
              <a:buFont typeface="Symbol"/>
              <a:buChar char="•"/>
            </a:pPr>
            <a:r>
              <a:rPr lang="es" kern="1200" dirty="0">
                <a:effectLst/>
              </a:rPr>
              <a:t>{CLIC} </a:t>
            </a:r>
            <a:r>
              <a:rPr lang="es" noProof="0" dirty="0"/>
              <a:t>Debajo de la puntuación se encuentra un aspecto muy importante de la encuesta. En los apartados de «Situación y avances» y «Formas de avanzar» puede facilitar el contexto de la puntuación y describir los posibles obstáculos y elementos facilitadores para avanzar en ese aspecto de la GIRH. También deberá reflexionar sobre los avances realizados desde las anteriores rondas de presentación de informes. El texto que inserte en estos apartados debería ayudarle a alcanzar un consenso sobre la puntuación entre las partes interesadas y a seguir los avances a lo largo del tiempo. También sirve para aumentar la objetividad y la transparencia de la puntuación, porque de esta forma se ofrece una base empírica</a:t>
            </a:r>
            <a:r>
              <a:rPr lang="es" dirty="0"/>
              <a:t>.  </a:t>
            </a:r>
          </a:p>
          <a:p>
            <a:pPr rtl="0"/>
            <a:endParaRPr lang="en-GB" baseline="0" noProof="0"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16</a:t>
            </a:fld>
            <a:endParaRPr lang="en-US"/>
          </a:p>
        </p:txBody>
      </p:sp>
    </p:spTree>
    <p:extLst>
      <p:ext uri="{BB962C8B-B14F-4D97-AF65-F5344CB8AC3E}">
        <p14:creationId xmlns:p14="http://schemas.microsoft.com/office/powerpoint/2010/main" val="3029672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La encuesta también tiene tres anexos breves, diseñados para que resulte más útil y sólida en los niveles nacional, regional y mundial. </a:t>
            </a:r>
          </a:p>
          <a:p>
            <a:pPr rtl="0"/>
            <a:endParaRPr lang="en-GB" baseline="0" dirty="0"/>
          </a:p>
          <a:p>
            <a:pPr rtl="0"/>
            <a:r>
              <a:rPr lang="es" dirty="0"/>
              <a:t>A saber: </a:t>
            </a:r>
          </a:p>
          <a:p>
            <a:pPr rtl="0"/>
            <a:r>
              <a:rPr lang="es" kern="1200" dirty="0">
                <a:effectLst/>
              </a:rPr>
              <a:t>{CLIC} </a:t>
            </a:r>
            <a:r>
              <a:rPr lang="es" dirty="0"/>
              <a:t>El anexo A, que contiene un glosario, </a:t>
            </a:r>
          </a:p>
          <a:p>
            <a:pPr rtl="0"/>
            <a:r>
              <a:rPr lang="es" kern="1200" dirty="0">
                <a:effectLst/>
              </a:rPr>
              <a:t>{CLIC} </a:t>
            </a:r>
            <a:r>
              <a:rPr lang="es" dirty="0"/>
              <a:t>el anexo B, titulado «Prioridades y metas clave para la implementación de la GIRH», </a:t>
            </a:r>
          </a:p>
          <a:p>
            <a:pPr rtl="0"/>
            <a:r>
              <a:rPr lang="es" kern="1200" dirty="0">
                <a:effectLst/>
              </a:rPr>
              <a:t>{CLIC} </a:t>
            </a:r>
            <a:r>
              <a:rPr lang="es" dirty="0"/>
              <a:t>y el anexo C, que se utiliza para describir el proceso de presentación de informes del país. </a:t>
            </a:r>
          </a:p>
          <a:p>
            <a:pPr rtl="0"/>
            <a:endParaRPr lang="en-GB" baseline="0" dirty="0"/>
          </a:p>
          <a:p>
            <a:pPr rtl="0"/>
            <a:r>
              <a:rPr lang="es" dirty="0"/>
              <a:t>Le recomendamos encarecidamente que complete los anexos B y C.  </a:t>
            </a:r>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17</a:t>
            </a:fld>
            <a:endParaRPr lang="en-US"/>
          </a:p>
        </p:txBody>
      </p:sp>
    </p:spTree>
    <p:extLst>
      <p:ext uri="{BB962C8B-B14F-4D97-AF65-F5344CB8AC3E}">
        <p14:creationId xmlns:p14="http://schemas.microsoft.com/office/powerpoint/2010/main" val="32419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Entro los cambios clave que notará en la encuesta de 2023 cabe destacar los siguientes.</a:t>
            </a:r>
            <a:endParaRPr lang="en-GB" dirty="0"/>
          </a:p>
          <a:p>
            <a:pPr marL="171450" indent="-171450" rtl="0">
              <a:buFont typeface="Arial" panose="020B0604020202020204" pitchFamily="34" charset="0"/>
              <a:buChar char="•"/>
            </a:pPr>
            <a:r>
              <a:rPr lang="es" kern="1200" dirty="0">
                <a:effectLst/>
              </a:rPr>
              <a:t>{CLIC} </a:t>
            </a:r>
            <a:r>
              <a:rPr lang="es" dirty="0"/>
              <a:t>Se han suprimido dos anexos: el relativo al nivel transfronterizo y el relativo a los desafíos prioritarios en materia de recursos hídricos.  </a:t>
            </a:r>
            <a:endParaRPr lang="en-GB" dirty="0"/>
          </a:p>
          <a:p>
            <a:pPr marL="171450" indent="-171450" rtl="0">
              <a:buFont typeface="Arial" panose="020B0604020202020204" pitchFamily="34" charset="0"/>
              <a:buChar char="•"/>
            </a:pPr>
            <a:r>
              <a:rPr lang="es" kern="1200" dirty="0">
                <a:effectLst/>
              </a:rPr>
              <a:t>{CLIC} </a:t>
            </a:r>
            <a:r>
              <a:rPr lang="es" dirty="0"/>
              <a:t>En el anexo B se brinda la oportunidad de abordar metas nacionales.  </a:t>
            </a:r>
          </a:p>
          <a:p>
            <a:pPr marL="171450" indent="-171450" rtl="0">
              <a:buFont typeface="Arial" panose="020B0604020202020204" pitchFamily="34" charset="0"/>
              <a:buChar char="•"/>
            </a:pPr>
            <a:r>
              <a:rPr lang="es" kern="1200" dirty="0">
                <a:effectLst/>
              </a:rPr>
              <a:t>{CLIC} </a:t>
            </a:r>
            <a:r>
              <a:rPr lang="es" dirty="0"/>
              <a:t>Se han fortalecido las consideraciones relacionadas con el cambio climático, puesto que se han añadido apartados para respuestas de desarrollo a ese respecto en cinco preguntas.  </a:t>
            </a:r>
            <a:endParaRPr lang="en-GB" dirty="0"/>
          </a:p>
          <a:p>
            <a:pPr marL="171450" indent="-171450" rtl="0">
              <a:buFont typeface="Arial" panose="020B0604020202020204" pitchFamily="34" charset="0"/>
              <a:buChar char="•"/>
            </a:pPr>
            <a:r>
              <a:rPr lang="es" kern="1200" dirty="0">
                <a:effectLst/>
              </a:rPr>
              <a:t>{CLIC} </a:t>
            </a:r>
            <a:r>
              <a:rPr lang="es" dirty="0"/>
              <a:t>Se han incluido vínculos más explícitos con otros indicadores del ODS 6. </a:t>
            </a:r>
            <a:endParaRPr lang="en-GB" dirty="0"/>
          </a:p>
          <a:p>
            <a:pPr marL="171450" indent="-171450" rtl="0">
              <a:buFont typeface="Arial" panose="020B0604020202020204" pitchFamily="34" charset="0"/>
              <a:buChar char="•"/>
            </a:pPr>
            <a:r>
              <a:rPr lang="es" kern="1200" dirty="0">
                <a:effectLst/>
              </a:rPr>
              <a:t>{CLIC} </a:t>
            </a:r>
            <a:r>
              <a:rPr lang="es" dirty="0"/>
              <a:t>También se han incluido los mecanismos de rendición de cuentas en los umbrales de algunas preguntas. Abarcan aspectos como la integridad, la transparencia, la rendición de cuentas, la participación y la lucha contra la corrupción.  </a:t>
            </a:r>
            <a:endParaRPr lang="en-GB" dirty="0"/>
          </a:p>
          <a:p>
            <a:pPr marL="171450" indent="-171450" rtl="0">
              <a:buFont typeface="Arial" panose="020B0604020202020204" pitchFamily="34" charset="0"/>
              <a:buChar char="•"/>
            </a:pPr>
            <a:r>
              <a:rPr lang="es" kern="1200" dirty="0">
                <a:effectLst/>
              </a:rPr>
              <a:t>{CLIC} </a:t>
            </a:r>
            <a:r>
              <a:rPr lang="es" dirty="0"/>
              <a:t>Y se han fortalecido los aspectos relativos al género. En el material de apoyo se ha añadido una «Lista de verificación sobre la incorporación de la perspectiva de género». </a:t>
            </a:r>
            <a:endParaRPr lang="en-GB" dirty="0"/>
          </a:p>
          <a:p>
            <a:pPr rtl="0">
              <a:lnSpc>
                <a:spcPct val="90000"/>
              </a:lnSpc>
              <a:spcBef>
                <a:spcPts val="1000"/>
              </a:spcBef>
            </a:pP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18</a:t>
            </a:fld>
            <a:endParaRPr lang="en-US"/>
          </a:p>
        </p:txBody>
      </p:sp>
    </p:spTree>
    <p:extLst>
      <p:ext uri="{BB962C8B-B14F-4D97-AF65-F5344CB8AC3E}">
        <p14:creationId xmlns:p14="http://schemas.microsoft.com/office/powerpoint/2010/main" val="1184743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a:buNone/>
            </a:pPr>
            <a:r>
              <a:rPr lang="es" dirty="0"/>
              <a:t>La propia encuesta y la «Guía para el monitoreo» contienen las orientaciones principales para cumplimentar la encuesta. </a:t>
            </a:r>
          </a:p>
          <a:p>
            <a:pPr rtl="0">
              <a:buFont typeface="Arial"/>
              <a:buNone/>
            </a:pPr>
            <a:r>
              <a:rPr lang="es" kern="1200" dirty="0">
                <a:effectLst/>
              </a:rPr>
              <a:t>{CLIC} </a:t>
            </a:r>
            <a:r>
              <a:rPr lang="es" dirty="0"/>
              <a:t>Entre el material de apoyo adicional que cabe consultar puede mencionarse los siguientes documentos. </a:t>
            </a:r>
          </a:p>
          <a:p>
            <a:pPr rtl="0">
              <a:buFont typeface="Arial"/>
              <a:buChar char="•"/>
            </a:pPr>
            <a:r>
              <a:rPr lang="es" kern="1200" dirty="0">
                <a:effectLst/>
              </a:rPr>
              <a:t>{CLIC} </a:t>
            </a:r>
            <a:r>
              <a:rPr lang="es" dirty="0"/>
              <a:t>La descripción general de la encuesta. Se trata de un resumen de una página que puede resultar útil para obtener una visión general, sobre todo a los efectos de transmitir la encuesta a las partes interesadas, dado que el documento de la encuesta es bastante extenso.  </a:t>
            </a:r>
            <a:endParaRPr lang="en-GB" dirty="0"/>
          </a:p>
          <a:p>
            <a:pPr rtl="0">
              <a:buFont typeface="Arial"/>
              <a:buChar char="•"/>
            </a:pPr>
            <a:r>
              <a:rPr lang="es" kern="1200" dirty="0">
                <a:effectLst/>
              </a:rPr>
              <a:t>{CLIC} </a:t>
            </a:r>
            <a:r>
              <a:rPr lang="es" dirty="0"/>
              <a:t>El modelo de cálculo es un archivo simple de Excel que ayuda a que las puntuaciones de las dimensiones y del indicador se calculen correctamente. También puede servir de apoyo para cumplimentar la tabla de las metas que figura en el anexo B.  </a:t>
            </a:r>
          </a:p>
          <a:p>
            <a:pPr rtl="0">
              <a:buFont typeface="Arial"/>
              <a:buChar char="•"/>
            </a:pPr>
            <a:r>
              <a:rPr lang="es" kern="1200" dirty="0">
                <a:effectLst/>
              </a:rPr>
              <a:t>{CLIC} </a:t>
            </a:r>
            <a:r>
              <a:rPr lang="es" dirty="0"/>
              <a:t> La lista de verificación tiene como fin favorecer el debate sobre la pregunta 2.2d de la encuesta, acerca de la situación de la incorporación de la perspectiva de género en la gestión de los recursos hídricos.</a:t>
            </a:r>
          </a:p>
          <a:p>
            <a:pPr rtl="0">
              <a:buFont typeface="Arial"/>
              <a:buChar char="•"/>
            </a:pPr>
            <a:r>
              <a:rPr lang="es" sz="1800" kern="1200" dirty="0">
                <a:effectLst/>
              </a:rPr>
              <a:t>{CLIC} </a:t>
            </a:r>
            <a:r>
              <a:rPr lang="es" sz="1800" b="0" i="0" u="none" dirty="0">
                <a:solidFill>
                  <a:srgbClr val="D13438"/>
                </a:solidFill>
                <a:effectLst/>
                <a:latin typeface="Calibri" panose="020F0502020204030204" pitchFamily="34" charset="0"/>
              </a:rPr>
              <a:t> Este año también puede utilizar la nueva herramienta en línea para la encuesta, que se explica en el siguiente video.</a:t>
            </a:r>
            <a:endParaRPr lang="en-GB" b="0" u="none" dirty="0"/>
          </a:p>
          <a:p>
            <a:pPr marL="171450" indent="-171450" rtl="0">
              <a:buFont typeface="Arial,Sans-Serif"/>
              <a:buChar char="•"/>
            </a:pPr>
            <a:endParaRPr lang="en-GB"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19</a:t>
            </a:fld>
            <a:endParaRPr lang="en-US"/>
          </a:p>
        </p:txBody>
      </p:sp>
    </p:spTree>
    <p:extLst>
      <p:ext uri="{BB962C8B-B14F-4D97-AF65-F5344CB8AC3E}">
        <p14:creationId xmlns:p14="http://schemas.microsoft.com/office/powerpoint/2010/main" val="92425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Le doy la bienvenida a la parte 4. En este video se presentará el proceso de consulta con las partes interesadas para la presentación de informes sobre el indicador 6.5.1.</a:t>
            </a:r>
          </a:p>
        </p:txBody>
      </p:sp>
      <p:sp>
        <p:nvSpPr>
          <p:cNvPr id="4" name="Slide Number Placeholder 3"/>
          <p:cNvSpPr>
            <a:spLocks noGrp="1"/>
          </p:cNvSpPr>
          <p:nvPr>
            <p:ph type="sldNum" sz="quarter" idx="5"/>
          </p:nvPr>
        </p:nvSpPr>
        <p:spPr/>
        <p:txBody>
          <a:bodyPr/>
          <a:lstStyle/>
          <a:p>
            <a:fld id="{3263DED2-9D72-E84F-9DC8-B1050C91BE7A}" type="slidenum">
              <a:rPr lang="en-US" smtClean="0"/>
              <a:t>20</a:t>
            </a:fld>
            <a:endParaRPr lang="en-US"/>
          </a:p>
        </p:txBody>
      </p:sp>
    </p:spTree>
    <p:extLst>
      <p:ext uri="{BB962C8B-B14F-4D97-AF65-F5344CB8AC3E}">
        <p14:creationId xmlns:p14="http://schemas.microsoft.com/office/powerpoint/2010/main" val="3119851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En este video se le ofrecerá información de antecedentes acerca de la presentación de informes sobre la gestión integrada de los recursos hídricos en el contexto de los Objetivos de Desarrollo Sostenible. </a:t>
            </a:r>
          </a:p>
        </p:txBody>
      </p:sp>
      <p:sp>
        <p:nvSpPr>
          <p:cNvPr id="4" name="Slide Number Placeholder 3"/>
          <p:cNvSpPr>
            <a:spLocks noGrp="1"/>
          </p:cNvSpPr>
          <p:nvPr>
            <p:ph type="sldNum" sz="quarter" idx="5"/>
          </p:nvPr>
        </p:nvSpPr>
        <p:spPr/>
        <p:txBody>
          <a:bodyPr/>
          <a:lstStyle/>
          <a:p>
            <a:fld id="{3263DED2-9D72-E84F-9DC8-B1050C91BE7A}" type="slidenum">
              <a:rPr lang="en-US" smtClean="0"/>
              <a:t>3</a:t>
            </a:fld>
            <a:endParaRPr lang="en-US"/>
          </a:p>
        </p:txBody>
      </p:sp>
    </p:spTree>
    <p:extLst>
      <p:ext uri="{BB962C8B-B14F-4D97-AF65-F5344CB8AC3E}">
        <p14:creationId xmlns:p14="http://schemas.microsoft.com/office/powerpoint/2010/main" val="7750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charset="0"/>
              <a:buChar char="•"/>
              <a:defRPr/>
            </a:pPr>
            <a:r>
              <a:rPr lang="es" dirty="0"/>
              <a:t>El objetivo principal del proceso de consulta con las partes interesadas es hacer que la encuesta sea un instrumento nacional más sólido y útil para la planificación e implementación de la GIRH, </a:t>
            </a:r>
            <a:r>
              <a:rPr lang="es" kern="1200" dirty="0">
                <a:effectLst/>
              </a:rPr>
              <a:t>lo que favorece la labor encaminada al logro de la meta 6.5.</a:t>
            </a:r>
            <a:r>
              <a:rPr lang="es" dirty="0"/>
              <a:t> </a:t>
            </a:r>
            <a:endParaRPr lang="en-US" baseline="0" dirty="0"/>
          </a:p>
          <a:p>
            <a:pPr rtl="0">
              <a:buFont typeface="Arial" charset="0"/>
              <a:buChar char="•"/>
            </a:pPr>
            <a:r>
              <a:rPr lang="es" kern="1200" dirty="0">
                <a:effectLst/>
              </a:rPr>
              <a:t> {CLIC} El coordinador nacional organiza la información que aportan los colegas y otras partes interesadas para completar la encuesta. </a:t>
            </a:r>
            <a:r>
              <a:rPr lang="es" dirty="0"/>
              <a:t>Los coordinadores se encargan de planificar y gestionar un proceso que sea adecuado para el contexto nacional.  </a:t>
            </a:r>
          </a:p>
          <a:p>
            <a:pPr rtl="0">
              <a:buFont typeface="Arial" charset="0"/>
              <a:buChar char="•"/>
            </a:pPr>
            <a:r>
              <a:rPr lang="es" kern="1200" dirty="0">
                <a:effectLst/>
              </a:rPr>
              <a:t> {CLIC} - E</a:t>
            </a:r>
            <a:r>
              <a:rPr lang="es" dirty="0"/>
              <a:t>n las cuatro diapositivas siguientes, trataremos cuatro cuestiones que se han de tener en cuenta al planificar las consultas. A saber: </a:t>
            </a:r>
          </a:p>
          <a:p>
            <a:pPr rtl="0">
              <a:buFont typeface="Calibri" charset="0"/>
              <a:buChar char="•"/>
            </a:pPr>
            <a:r>
              <a:rPr lang="es" dirty="0"/>
              <a:t>Los posibles grupos de partes interesadas; </a:t>
            </a:r>
            <a:endParaRPr lang="en-US" baseline="0" dirty="0"/>
          </a:p>
          <a:p>
            <a:pPr rtl="0">
              <a:buFont typeface="Calibri" charset="0"/>
              <a:buChar char="•"/>
            </a:pPr>
            <a:r>
              <a:rPr lang="es" dirty="0"/>
              <a:t>las opciones para secuenciar los diálogos con ellas; </a:t>
            </a:r>
            <a:endParaRPr lang="en-US" baseline="0" dirty="0"/>
          </a:p>
          <a:p>
            <a:pPr rtl="0">
              <a:buFont typeface="Calibri" charset="0"/>
              <a:buChar char="•"/>
            </a:pPr>
            <a:r>
              <a:rPr lang="es" dirty="0"/>
              <a:t>diferentes formatos para la consulta con las partes interesadas; y </a:t>
            </a:r>
            <a:endParaRPr lang="en-US" baseline="0" dirty="0"/>
          </a:p>
          <a:p>
            <a:pPr rtl="0">
              <a:buFont typeface="Calibri" charset="0"/>
              <a:buChar char="•"/>
            </a:pPr>
            <a:r>
              <a:rPr lang="es" dirty="0"/>
              <a:t>algunas mejores prácticas para este proceso.   </a:t>
            </a:r>
          </a:p>
          <a:p>
            <a:pPr rtl="0">
              <a:buFont typeface="Arial" charset="0"/>
              <a:buChar char="•"/>
            </a:pPr>
            <a:endParaRPr lang="en-US" dirty="0"/>
          </a:p>
          <a:p>
            <a:pPr marL="171450" indent="-171450" rtl="0">
              <a:buFont typeface="Arial" charset="0"/>
              <a:buChar char="•"/>
            </a:pPr>
            <a:endParaRPr lang="en-US" baseline="0"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21</a:t>
            </a:fld>
            <a:endParaRPr lang="en-US"/>
          </a:p>
        </p:txBody>
      </p:sp>
    </p:spTree>
    <p:extLst>
      <p:ext uri="{BB962C8B-B14F-4D97-AF65-F5344CB8AC3E}">
        <p14:creationId xmlns:p14="http://schemas.microsoft.com/office/powerpoint/2010/main" val="2330877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b="0" kern="1200" dirty="0">
                <a:effectLst/>
              </a:rPr>
              <a:t>Entre los posibles grupos de partes interesadas se incluyen las autoridades </a:t>
            </a:r>
            <a:r>
              <a:rPr lang="es" kern="1200" dirty="0">
                <a:effectLst/>
              </a:rPr>
              <a:t>que formen parte del ministerio principal responsable de los recursos hídricos, así como de otros ministerios como el de agricultura, energía, medio ambiente o economía. Cabe incluir desde el nivel gubernamental nacional hasta niveles gubernamentales inferiores.</a:t>
            </a:r>
            <a:r>
              <a:rPr lang="es" dirty="0"/>
              <a:t> </a:t>
            </a:r>
            <a:endParaRPr lang="en-US" kern="1200" dirty="0">
              <a:effectLst/>
              <a:ea typeface="+mn-ea"/>
              <a:cs typeface="+mn-cs"/>
            </a:endParaRPr>
          </a:p>
          <a:p>
            <a:pPr marL="285750" indent="-285750" rtl="0">
              <a:buFont typeface="Symbol"/>
              <a:buChar char="•"/>
            </a:pPr>
            <a:r>
              <a:rPr lang="es" kern="1200" dirty="0">
                <a:effectLst/>
              </a:rPr>
              <a:t>{CLIC} Las organizaciones </a:t>
            </a:r>
            <a:r>
              <a:rPr lang="es" dirty="0"/>
              <a:t>a nivel de cuencas y acuíferos</a:t>
            </a:r>
            <a:r>
              <a:rPr lang="es" kern="1200" dirty="0">
                <a:effectLst/>
              </a:rPr>
              <a:t> son claramente importantes en el contexto de la gestión hídrica y de la tierra</a:t>
            </a:r>
            <a:r>
              <a:rPr lang="es" dirty="0"/>
              <a:t>.  </a:t>
            </a:r>
            <a:endParaRPr lang="en-US" kern="1200" baseline="0" dirty="0">
              <a:effectLst/>
              <a:ea typeface="+mn-ea"/>
              <a:cs typeface="+mn-cs"/>
            </a:endParaRPr>
          </a:p>
          <a:p>
            <a:pPr marL="285750" indent="-285750" rtl="0">
              <a:buFont typeface="Symbol"/>
              <a:buChar char="•"/>
            </a:pPr>
            <a:r>
              <a:rPr lang="es" kern="1200" dirty="0">
                <a:effectLst/>
              </a:rPr>
              <a:t>{CLIC} También habrá varios grupos de partes interesadas con los que le recomendamos que se ponga en contacto</a:t>
            </a:r>
            <a:r>
              <a:rPr lang="es" dirty="0"/>
              <a:t>.  </a:t>
            </a:r>
            <a:endParaRPr lang="en-US" kern="1200" dirty="0">
              <a:effectLst/>
              <a:ea typeface="+mn-ea"/>
              <a:cs typeface="+mn-cs"/>
            </a:endParaRPr>
          </a:p>
          <a:p>
            <a:pPr marL="285750" indent="-285750" rtl="0">
              <a:buFont typeface="Symbol"/>
              <a:buChar char="•"/>
            </a:pPr>
            <a:r>
              <a:rPr lang="es" kern="1200" dirty="0">
                <a:effectLst/>
              </a:rPr>
              <a:t>Es posible que algunos grupos de partes interesadas aporten información con respecto a todas las preguntas; del mismo modo, habrá otros grupos que solo contribuyan a determinadas preguntas.</a:t>
            </a:r>
            <a:r>
              <a:rPr lang="es" dirty="0"/>
              <a:t> </a:t>
            </a:r>
            <a:endParaRPr lang="en-US" kern="1200" dirty="0">
              <a:effectLst/>
              <a:ea typeface="+mn-ea"/>
              <a:cs typeface="+mn-cs"/>
            </a:endParaRPr>
          </a:p>
          <a:p>
            <a:pPr rtl="0"/>
            <a:r>
              <a:rPr lang="es" kern="1200" dirty="0">
                <a:effectLst/>
              </a:rPr>
              <a:t>{CLIC} El objetivo es adoptar una actitud lo más consultiva posible dados los recursos y el tiempo disponibles</a:t>
            </a:r>
            <a:r>
              <a:rPr lang="es" dirty="0"/>
              <a:t>.  </a:t>
            </a:r>
          </a:p>
          <a:p>
            <a:pPr rtl="0"/>
            <a:endParaRPr lang="en-US" dirty="0"/>
          </a:p>
          <a:p>
            <a:pPr indent="0" rtl="0">
              <a:buFont typeface="Arial" charset="0"/>
              <a:buNone/>
            </a:pPr>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22</a:t>
            </a:fld>
            <a:endParaRPr lang="en-US"/>
          </a:p>
        </p:txBody>
      </p:sp>
    </p:spTree>
    <p:extLst>
      <p:ext uri="{BB962C8B-B14F-4D97-AF65-F5344CB8AC3E}">
        <p14:creationId xmlns:p14="http://schemas.microsoft.com/office/powerpoint/2010/main" val="4230455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En términos generales, existen dos enfoques para elaborar una encuesta consolidada, pero también es posible combinar ambos enfoques.  </a:t>
            </a:r>
            <a:endParaRPr lang="en-US" baseline="0" dirty="0"/>
          </a:p>
          <a:p>
            <a:pPr marL="171450" indent="-171450" rtl="0">
              <a:buFont typeface="Symbol"/>
              <a:buChar char="•"/>
            </a:pPr>
            <a:r>
              <a:rPr lang="es" dirty="0"/>
              <a:t>{CLIC} Con el </a:t>
            </a:r>
            <a:r>
              <a:rPr lang="es" b="1" dirty="0"/>
              <a:t>enfoque en serie</a:t>
            </a:r>
            <a:r>
              <a:rPr lang="es" dirty="0"/>
              <a:t>, se pueden elaborar borradores consecutivos con diferentes grupos de partes interesadas, y esos borradores se irán perfeccionando sobre la base de la información que aporten las partes interesadas.  </a:t>
            </a:r>
          </a:p>
          <a:p>
            <a:pPr marL="171450" indent="-171450" rtl="0">
              <a:buFont typeface="Symbol"/>
              <a:buChar char="•"/>
            </a:pPr>
            <a:r>
              <a:rPr lang="es" dirty="0"/>
              <a:t>{CLIC} </a:t>
            </a:r>
            <a:r>
              <a:rPr lang="es" b="0" dirty="0"/>
              <a:t>Con </a:t>
            </a:r>
            <a:r>
              <a:rPr lang="es" dirty="0"/>
              <a:t>el </a:t>
            </a:r>
            <a:r>
              <a:rPr lang="es" b="1" dirty="0"/>
              <a:t>enfoque en paralelo</a:t>
            </a:r>
            <a:r>
              <a:rPr lang="es" dirty="0"/>
              <a:t>, diferentes </a:t>
            </a:r>
            <a:r>
              <a:rPr lang="es" b="0" dirty="0"/>
              <a:t>grupos de </a:t>
            </a:r>
            <a:r>
              <a:rPr lang="es" dirty="0"/>
              <a:t>partes interesadas rellenan una encuesta en blanco y, posteriormente, se analizan las respuestas. Después, puede reunir a los grupos de partes interesadas para alcanzar un consenso.  </a:t>
            </a:r>
            <a:endParaRPr lang="en-US" baseline="0" dirty="0"/>
          </a:p>
          <a:p>
            <a:pPr marL="171450" indent="-171450" rtl="0">
              <a:buFont typeface="Symbol"/>
              <a:buChar char="•"/>
            </a:pPr>
            <a:r>
              <a:rPr lang="es" dirty="0"/>
              <a:t>{CLIC} En última instancia, sin duda deberá aplicar los procedimientos nacionales pertinentes para la firma oficial antes de presentar la encuesta definitiva.  </a:t>
            </a:r>
          </a:p>
          <a:p>
            <a:pPr rtl="0"/>
            <a:endParaRPr lang="en-US" baseline="0" dirty="0"/>
          </a:p>
          <a:p>
            <a:pPr rtl="0"/>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23</a:t>
            </a:fld>
            <a:endParaRPr lang="en-US"/>
          </a:p>
        </p:txBody>
      </p:sp>
    </p:spTree>
    <p:extLst>
      <p:ext uri="{BB962C8B-B14F-4D97-AF65-F5344CB8AC3E}">
        <p14:creationId xmlns:p14="http://schemas.microsoft.com/office/powerpoint/2010/main" val="3217217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Usted elige el grado y la forma en que participan las partes interesadas.  Puede celebrar consultas presenciales, consultas en línea o consultas en un formato híbrido. Entre otras opciones, cabe mencionar las consultas por correo electrónico, por teléfono o mediante un seminario web específico. </a:t>
            </a:r>
            <a:endParaRPr lang="en-AU" baseline="0" dirty="0"/>
          </a:p>
          <a:p>
            <a:pPr rtl="0"/>
            <a:r>
              <a:rPr lang="es" dirty="0"/>
              <a:t>{CLIC} Para decantarse por uno u otro formato, habrá de tener en cuenta los recursos y el tiempo de que dispone.  </a:t>
            </a:r>
            <a:endParaRPr lang="en-AU" dirty="0"/>
          </a:p>
          <a:p>
            <a:pPr rtl="0"/>
            <a:r>
              <a:rPr lang="es" dirty="0"/>
              <a:t>{CLIC} Para la ronda de presentación de informes de 2023 existe una nueva herramienta en línea. La encuesta en línea se puede compartir con las partes interesadas pertinentes antes de las consultas, y los resultados se envían directamente al coordinador nacional. La herramienta en línea no puede utilizarse para presentar oficialmente la encuesta, ya que esta ha de rellenarse en formato Microsoft Word. En el «Manual para las consultas con las partes interesadas» puede consultar más información sobre cómo utilizar la herramienta en línea para la encuesta.</a:t>
            </a:r>
            <a:endParaRPr lang="en-AU" dirty="0"/>
          </a:p>
          <a:p>
            <a:pPr rtl="0"/>
            <a:endParaRPr lang="en-AU"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24</a:t>
            </a:fld>
            <a:endParaRPr lang="en-US"/>
          </a:p>
        </p:txBody>
      </p:sp>
    </p:spTree>
    <p:extLst>
      <p:ext uri="{BB962C8B-B14F-4D97-AF65-F5344CB8AC3E}">
        <p14:creationId xmlns:p14="http://schemas.microsoft.com/office/powerpoint/2010/main" val="3658038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es" b="0" dirty="0"/>
              <a:t>Por último, le presentamos algunas mejores prácticas que debería tener en cuenta al planificar las consultas con las partes interesadas a nivel nacional. </a:t>
            </a:r>
            <a:endParaRPr lang="en-GB" b="0" dirty="0"/>
          </a:p>
          <a:p>
            <a:pPr algn="just" rtl="0"/>
            <a:r>
              <a:rPr lang="es" dirty="0"/>
              <a:t> </a:t>
            </a:r>
          </a:p>
          <a:p>
            <a:pPr algn="just" rtl="0"/>
            <a:r>
              <a:rPr lang="es" b="1" dirty="0"/>
              <a:t>{CLIC} - Inclusión</a:t>
            </a:r>
            <a:r>
              <a:rPr lang="en" b="1" dirty="0"/>
              <a:t> </a:t>
            </a:r>
            <a:r>
              <a:rPr lang="en" dirty="0"/>
              <a:t>- Se </a:t>
            </a:r>
            <a:r>
              <a:rPr lang="en" dirty="0" err="1"/>
              <a:t>debería</a:t>
            </a:r>
            <a:r>
              <a:rPr lang="en" dirty="0"/>
              <a:t> </a:t>
            </a:r>
            <a:r>
              <a:rPr lang="en" dirty="0" err="1"/>
              <a:t>invitar</a:t>
            </a:r>
            <a:r>
              <a:rPr lang="en" dirty="0"/>
              <a:t> a </a:t>
            </a:r>
            <a:r>
              <a:rPr lang="en" dirty="0" err="1"/>
              <a:t>una</a:t>
            </a:r>
            <a:r>
              <a:rPr lang="en" dirty="0"/>
              <a:t> </a:t>
            </a:r>
            <a:r>
              <a:rPr lang="en" dirty="0" err="1"/>
              <a:t>amplia</a:t>
            </a:r>
            <a:r>
              <a:rPr lang="en" dirty="0"/>
              <a:t> </a:t>
            </a:r>
            <a:r>
              <a:rPr lang="en" dirty="0" err="1"/>
              <a:t>gama</a:t>
            </a:r>
            <a:r>
              <a:rPr lang="en" dirty="0"/>
              <a:t> de </a:t>
            </a:r>
            <a:r>
              <a:rPr lang="en" dirty="0" err="1"/>
              <a:t>partes</a:t>
            </a:r>
            <a:r>
              <a:rPr lang="en" dirty="0"/>
              <a:t> </a:t>
            </a:r>
            <a:r>
              <a:rPr lang="en" dirty="0" err="1"/>
              <a:t>interesadas</a:t>
            </a:r>
            <a:r>
              <a:rPr lang="en" dirty="0"/>
              <a:t> a </a:t>
            </a:r>
            <a:r>
              <a:rPr lang="en" dirty="0" err="1"/>
              <a:t>participar</a:t>
            </a:r>
            <a:r>
              <a:rPr lang="en" dirty="0"/>
              <a:t> </a:t>
            </a:r>
            <a:r>
              <a:rPr lang="en" dirty="0" err="1"/>
              <a:t>en</a:t>
            </a:r>
            <a:r>
              <a:rPr lang="en" dirty="0"/>
              <a:t> las </a:t>
            </a:r>
            <a:r>
              <a:rPr lang="en" dirty="0" err="1"/>
              <a:t>consultas</a:t>
            </a:r>
            <a:r>
              <a:rPr lang="en" dirty="0"/>
              <a:t>. </a:t>
            </a:r>
          </a:p>
          <a:p>
            <a:pPr algn="just" rtl="0"/>
            <a:r>
              <a:rPr lang="es" b="1" dirty="0"/>
              <a:t>{CLIC} - Equidad de los procedimientos  </a:t>
            </a:r>
            <a:r>
              <a:rPr lang="es" dirty="0"/>
              <a:t>-</a:t>
            </a:r>
            <a:r>
              <a:rPr lang="en" b="1" dirty="0"/>
              <a:t> </a:t>
            </a:r>
            <a:r>
              <a:rPr lang="es" dirty="0"/>
              <a:t>Vele por que todos los participantes tengan tiempo y espacio para expresar su opinión en el proceso de consulta. </a:t>
            </a:r>
            <a:endParaRPr lang="en-GB" dirty="0"/>
          </a:p>
          <a:p>
            <a:pPr algn="just" rtl="0"/>
            <a:r>
              <a:rPr lang="es" b="1" dirty="0"/>
              <a:t>{CLIC} - Acuerdo por consenso</a:t>
            </a:r>
            <a:r>
              <a:rPr lang="es" dirty="0"/>
              <a:t> - Es fundamental que todas las personas tengan la oportunidad de hablar, criticar y aportar nuevos argumentos o información a los debates en un entorno propicio. </a:t>
            </a:r>
            <a:endParaRPr lang="en-GB" dirty="0"/>
          </a:p>
          <a:p>
            <a:pPr algn="just" rtl="0"/>
            <a:r>
              <a:rPr lang="es" b="1" dirty="0"/>
              <a:t>{CLIC} - Transparencia</a:t>
            </a:r>
            <a:r>
              <a:rPr lang="es" dirty="0"/>
              <a:t> - La información debería ponerse a disposición de todas las partes interesadas pertinentes y se debería permitir que todas ellas tengan acceso a la información antes de la consulta, así como a un informe detallado de los debates mantenidos y los resultados acordados.  </a:t>
            </a:r>
          </a:p>
          <a:p>
            <a:pPr algn="just" rtl="0"/>
            <a:endParaRPr lang="en-GB" dirty="0"/>
          </a:p>
          <a:p>
            <a:pPr algn="just" rtl="0"/>
            <a:r>
              <a:rPr lang="es" dirty="0"/>
              <a:t>Si necesita más información y consejos, puede consultar el «Manual para las consultas con las partes interesadas» en el material de apoyo.  </a:t>
            </a:r>
          </a:p>
          <a:p>
            <a:pPr algn="just" rtl="0"/>
            <a:endParaRPr lang="en-GB" b="1"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25</a:t>
            </a:fld>
            <a:endParaRPr lang="en-US"/>
          </a:p>
        </p:txBody>
      </p:sp>
    </p:spTree>
    <p:extLst>
      <p:ext uri="{BB962C8B-B14F-4D97-AF65-F5344CB8AC3E}">
        <p14:creationId xmlns:p14="http://schemas.microsoft.com/office/powerpoint/2010/main" val="192372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a:buChar char="•"/>
            </a:pPr>
            <a:r>
              <a:rPr lang="es" dirty="0"/>
              <a:t>Además de la «Guía para el monitoreo», existe otro material de apoyo opcional relativo al proceso de consulta con las partes interesadas.   </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es" dirty="0"/>
              <a:t>{CLIC} El «Manual de consulta con las partes interesadas» contiene más información y orientación sobre los procesos propuestos para las consultas con las partes interesadas. También incluye varios anexos en los que se explica la herramienta en línea para la encuesta sobre la GIRH, se ofrece un ejemplo de agenda para talleres, y se presenta un modelo de términos de referencia para el facilitador. </a:t>
            </a:r>
            <a:endParaRPr lang="en-GB" sz="1200" b="0" i="0" u="none" strike="noStrike" dirty="0">
              <a:solidFill>
                <a:schemeClr val="tx1"/>
              </a:solidFill>
              <a:effectLst/>
              <a:latin typeface="+mn-lt"/>
            </a:endParaRPr>
          </a:p>
          <a:p>
            <a:pPr rtl="0">
              <a:buFont typeface="Arial"/>
              <a:buChar char="•"/>
            </a:pPr>
            <a:r>
              <a:rPr lang="es" dirty="0"/>
              <a:t>{CLIC} Los resúmenes de resultados por países son resúmenes visuales de dos páginas donde figuran los resultados de 2017 y 2020, por país. Pueden descargarse en múltiples idiomas en el portal de datos sobre la GIRH.  </a:t>
            </a:r>
            <a:endParaRPr lang="en-GB" dirty="0"/>
          </a:p>
          <a:p>
            <a:pPr rtl="0">
              <a:buFont typeface="Arial"/>
              <a:buChar char="•"/>
            </a:pPr>
            <a:r>
              <a:rPr lang="es" sz="1800" b="0" i="0" u="none" strike="noStrike" dirty="0">
                <a:solidFill>
                  <a:srgbClr val="D13438"/>
                </a:solidFill>
                <a:effectLst/>
                <a:latin typeface="Calibri" panose="020F0502020204030204" pitchFamily="34" charset="0"/>
              </a:rPr>
              <a:t>{CLIC} El </a:t>
            </a:r>
            <a:r>
              <a:rPr lang="es" sz="1800" b="0" i="0" u="none" dirty="0">
                <a:solidFill>
                  <a:srgbClr val="000000"/>
                </a:solidFill>
                <a:effectLst/>
                <a:latin typeface="Calibri" panose="020F0502020204030204" pitchFamily="34" charset="0"/>
              </a:rPr>
              <a:t>curso de entrenamiento para facilitadores</a:t>
            </a:r>
            <a:r>
              <a:rPr lang="es" sz="1800" b="0" i="0" dirty="0">
                <a:solidFill>
                  <a:srgbClr val="000000"/>
                </a:solidFill>
                <a:effectLst/>
                <a:latin typeface="Calibri" panose="020F0502020204030204" pitchFamily="34" charset="0"/>
              </a:rPr>
              <a:t> es un curso opcional, gratuito, en línea y adaptado al ritmo de cada estudiante</a:t>
            </a:r>
            <a:r>
              <a:rPr lang="es" sz="1800" b="0" i="0" u="none" dirty="0">
                <a:solidFill>
                  <a:srgbClr val="D13438"/>
                </a:solidFill>
                <a:effectLst/>
                <a:latin typeface="Calibri" panose="020F0502020204030204" pitchFamily="34" charset="0"/>
              </a:rPr>
              <a:t> que exige una dedicación prevista de entre</a:t>
            </a:r>
            <a:r>
              <a:rPr lang="es" sz="1800" b="0" i="0" u="none" dirty="0">
                <a:solidFill>
                  <a:srgbClr val="000000"/>
                </a:solidFill>
                <a:effectLst/>
                <a:latin typeface="Calibri" panose="020F0502020204030204" pitchFamily="34" charset="0"/>
              </a:rPr>
              <a:t> 4 y 6 </a:t>
            </a:r>
            <a:r>
              <a:rPr lang="es" sz="1800" b="0" i="0" u="none" dirty="0">
                <a:solidFill>
                  <a:srgbClr val="D13438"/>
                </a:solidFill>
                <a:effectLst/>
                <a:latin typeface="Calibri" panose="020F0502020204030204" pitchFamily="34" charset="0"/>
              </a:rPr>
              <a:t> </a:t>
            </a:r>
            <a:r>
              <a:rPr lang="es" sz="1800" b="0" i="0" u="none" dirty="0">
                <a:solidFill>
                  <a:srgbClr val="000000"/>
                </a:solidFill>
                <a:effectLst/>
                <a:latin typeface="Calibri" panose="020F0502020204030204" pitchFamily="34" charset="0"/>
              </a:rPr>
              <a:t>h</a:t>
            </a:r>
            <a:r>
              <a:rPr lang="es" sz="1800" b="0" i="0" u="none" dirty="0">
                <a:solidFill>
                  <a:srgbClr val="D13438"/>
                </a:solidFill>
                <a:effectLst/>
                <a:latin typeface="Calibri" panose="020F0502020204030204" pitchFamily="34" charset="0"/>
              </a:rPr>
              <a:t>or</a:t>
            </a:r>
            <a:r>
              <a:rPr lang="es" sz="1800" b="0" i="0" u="none" dirty="0">
                <a:solidFill>
                  <a:srgbClr val="000000"/>
                </a:solidFill>
                <a:effectLst/>
                <a:latin typeface="Calibri" panose="020F0502020204030204" pitchFamily="34" charset="0"/>
              </a:rPr>
              <a:t>as y está disponible en </a:t>
            </a:r>
            <a:r>
              <a:rPr lang="es" sz="1800" b="0" i="0" u="none" dirty="0">
                <a:solidFill>
                  <a:srgbClr val="D13438"/>
                </a:solidFill>
                <a:effectLst/>
                <a:latin typeface="Calibri" panose="020F0502020204030204" pitchFamily="34" charset="0"/>
              </a:rPr>
              <a:t>i</a:t>
            </a:r>
            <a:r>
              <a:rPr lang="es" sz="1800" b="0" i="0" u="none" dirty="0">
                <a:solidFill>
                  <a:srgbClr val="000000"/>
                </a:solidFill>
                <a:effectLst/>
                <a:latin typeface="Calibri" panose="020F0502020204030204" pitchFamily="34" charset="0"/>
              </a:rPr>
              <a:t>nglés, </a:t>
            </a:r>
            <a:r>
              <a:rPr lang="es" sz="1800" b="0" i="0" u="none" dirty="0">
                <a:solidFill>
                  <a:srgbClr val="D13438"/>
                </a:solidFill>
                <a:effectLst/>
                <a:latin typeface="Calibri" panose="020F0502020204030204" pitchFamily="34" charset="0"/>
              </a:rPr>
              <a:t>f</a:t>
            </a:r>
            <a:r>
              <a:rPr lang="es" sz="1800" b="0" i="0" u="none" dirty="0">
                <a:solidFill>
                  <a:srgbClr val="000000"/>
                </a:solidFill>
                <a:effectLst/>
                <a:latin typeface="Calibri" panose="020F0502020204030204" pitchFamily="34" charset="0"/>
              </a:rPr>
              <a:t>rancés y </a:t>
            </a:r>
            <a:r>
              <a:rPr lang="es" sz="1800" b="0" i="0" u="none" dirty="0">
                <a:solidFill>
                  <a:srgbClr val="D13438"/>
                </a:solidFill>
                <a:effectLst/>
                <a:latin typeface="Calibri" panose="020F0502020204030204" pitchFamily="34" charset="0"/>
              </a:rPr>
              <a:t>e</a:t>
            </a:r>
            <a:r>
              <a:rPr lang="es" sz="1800" b="0" i="0" u="none" dirty="0">
                <a:solidFill>
                  <a:srgbClr val="000000"/>
                </a:solidFill>
                <a:effectLst/>
                <a:latin typeface="Calibri" panose="020F0502020204030204" pitchFamily="34" charset="0"/>
              </a:rPr>
              <a:t>spañol. </a:t>
            </a:r>
            <a:r>
              <a:rPr lang="es" sz="1800" dirty="0"/>
              <a:t>El curso puede realizarlo cualquier persona interesada en organizar un proceso de consulta con múltiples partes interesadas sobre el indicador 6.5.1 de los ODS y sirve para ayudarle a comprender el indicador, el modo en que se calcula la puntuación y la importancia de que participen múltiples partes interesadas, así como los medios prácticos para lograrlo.  </a:t>
            </a:r>
            <a:endParaRPr lang="en-GB" sz="1800" b="0" i="0" u="none" dirty="0">
              <a:solidFill>
                <a:srgbClr val="000000"/>
              </a:solidFill>
              <a:effectLst/>
              <a:latin typeface="Calibri" panose="020F0502020204030204" pitchFamily="34" charset="0"/>
            </a:endParaRPr>
          </a:p>
          <a:p>
            <a:pPr rtl="0">
              <a:buFont typeface="Arial"/>
              <a:buChar char="•"/>
            </a:pPr>
            <a:r>
              <a:rPr lang="es" sz="1800" b="0" i="0" u="none" dirty="0">
                <a:solidFill>
                  <a:srgbClr val="000000"/>
                </a:solidFill>
                <a:effectLst/>
                <a:latin typeface="Calibri" panose="020F0502020204030204" pitchFamily="34" charset="0"/>
              </a:rPr>
              <a:t>{CLIC} Finalmente, </a:t>
            </a:r>
            <a:r>
              <a:rPr lang="es" sz="1800" b="0" i="0" u="none" noProof="0" dirty="0">
                <a:solidFill>
                  <a:srgbClr val="000000"/>
                </a:solidFill>
                <a:effectLst/>
                <a:latin typeface="Calibri" panose="020F0502020204030204" pitchFamily="34" charset="0"/>
              </a:rPr>
              <a:t>los </a:t>
            </a:r>
            <a:r>
              <a:rPr lang="es" sz="1800" b="0" i="0" u="none" dirty="0">
                <a:solidFill>
                  <a:srgbClr val="000000"/>
                </a:solidFill>
                <a:effectLst/>
                <a:latin typeface="Calibri" panose="020F0502020204030204" pitchFamily="34" charset="0"/>
              </a:rPr>
              <a:t> países que reciben apoyo técnico o financiero en el marco del </a:t>
            </a:r>
            <a:r>
              <a:rPr lang="es" sz="1800" b="0" i="0" u="none" strike="noStrike" dirty="0">
                <a:solidFill>
                  <a:srgbClr val="0563C1"/>
                </a:solidFill>
                <a:effectLst/>
                <a:latin typeface="Calibri" panose="020F0502020204030204" pitchFamily="34" charset="0"/>
                <a:hlinkClick r:id="rId3"/>
              </a:rPr>
              <a:t>Programa de Apoyo para la GIRH del ODS 6</a:t>
            </a:r>
            <a:r>
              <a:rPr lang="es" sz="1800" b="0" i="0" u="none" dirty="0">
                <a:solidFill>
                  <a:srgbClr val="000000"/>
                </a:solidFill>
                <a:effectLst/>
                <a:latin typeface="Calibri" panose="020F0502020204030204" pitchFamily="34" charset="0"/>
              </a:rPr>
              <a:t>, que explicaremos en el próximo video, pueden solicitar </a:t>
            </a:r>
            <a:r>
              <a:rPr lang="es" sz="1800" b="0" i="0" u="none" dirty="0">
                <a:solidFill>
                  <a:srgbClr val="D13438"/>
                </a:solidFill>
                <a:effectLst/>
                <a:latin typeface="Calibri" panose="020F0502020204030204" pitchFamily="34" charset="0"/>
              </a:rPr>
              <a:t>el</a:t>
            </a:r>
            <a:r>
              <a:rPr lang="es" sz="1800" b="0" i="0" u="none" dirty="0">
                <a:solidFill>
                  <a:srgbClr val="000000"/>
                </a:solidFill>
                <a:effectLst/>
                <a:latin typeface="Calibri" panose="020F0502020204030204" pitchFamily="34" charset="0"/>
              </a:rPr>
              <a:t> paquete de apoyo. </a:t>
            </a:r>
            <a:endParaRPr lang="en-GB" b="0" i="0" u="none" dirty="0">
              <a:solidFill>
                <a:srgbClr val="000000"/>
              </a:solidFill>
              <a:effectLst/>
              <a:latin typeface="Segoe UI" panose="020B0502040204020203" pitchFamily="34" charset="0"/>
            </a:endParaRPr>
          </a:p>
          <a:p>
            <a:pPr marL="171450" indent="-171450" rtl="0">
              <a:buFont typeface="Arial,Sans-Serif"/>
              <a:buChar cha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26</a:t>
            </a:fld>
            <a:endParaRPr lang="en-US"/>
          </a:p>
        </p:txBody>
      </p:sp>
    </p:spTree>
    <p:extLst>
      <p:ext uri="{BB962C8B-B14F-4D97-AF65-F5344CB8AC3E}">
        <p14:creationId xmlns:p14="http://schemas.microsoft.com/office/powerpoint/2010/main" val="3222398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Le doy la bienvenida a la parte 5. En este video le presentaremos el Programa de Apoyo para la GIRH del ODS 6. Puede consultar más información en el sitio web </a:t>
            </a:r>
            <a:r>
              <a:rPr lang="es" dirty="0">
                <a:hlinkClick r:id="rId3"/>
              </a:rPr>
              <a:t>www.gwp.org/en/sdg6support/</a:t>
            </a:r>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27</a:t>
            </a:fld>
            <a:endParaRPr lang="en-US"/>
          </a:p>
        </p:txBody>
      </p:sp>
    </p:spTree>
    <p:extLst>
      <p:ext uri="{BB962C8B-B14F-4D97-AF65-F5344CB8AC3E}">
        <p14:creationId xmlns:p14="http://schemas.microsoft.com/office/powerpoint/2010/main" val="659555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es" dirty="0"/>
              <a:t>El Programa de Apoyo para la GIRH del ODS 6 brinda asistencia a los países para presentar informes sobre el indicador 6.5.1 de los ODS como punto de partida para acelerar los avances hacia el logro de los ODS relacionados con el agua y otros objetivos de desarrollo, conforme a las prioridades nacionales. El Programa de Apoyo está coordinado por la Asociación Mundial para el Agua (GWP, por sus siglas en inglés) en colaboración con el Centro sobre el Agua y el Medio Ambiente del Programa de las Naciones Unidas para el Medio Ambiente y el Danish Hydraulic Institute (PNUMA-DHI) y Cap-Net, bajo la dirección del PNUMA. </a:t>
            </a:r>
            <a:endParaRPr lang="en-GB" dirty="0">
              <a:cs typeface="Calibri"/>
            </a:endParaRPr>
          </a:p>
          <a:p>
            <a:pPr algn="just" rtl="0"/>
            <a:endParaRPr lang="en-US" dirty="0"/>
          </a:p>
          <a:p>
            <a:pPr algn="just" rtl="0"/>
            <a:r>
              <a:rPr lang="es" dirty="0">
                <a:cs typeface="Calibri" panose="020F0502020204030204"/>
              </a:rPr>
              <a:t>El Programa de Apoyo tiene tres etapas:</a:t>
            </a:r>
          </a:p>
          <a:p>
            <a:pPr algn="just" rtl="0"/>
            <a:endParaRPr lang="en-US" dirty="0">
              <a:cs typeface="Calibri" panose="020F0502020204030204"/>
            </a:endParaRPr>
          </a:p>
          <a:p>
            <a:pPr algn="just" rtl="0"/>
            <a:r>
              <a:rPr lang="es" dirty="0">
                <a:cs typeface="Calibri" panose="020F0502020204030204"/>
              </a:rPr>
              <a:t>Etapa 1: Detección de desafíos</a:t>
            </a:r>
          </a:p>
          <a:p>
            <a:pPr algn="just" rtl="0"/>
            <a:r>
              <a:rPr lang="es" dirty="0">
                <a:cs typeface="Calibri" panose="020F0502020204030204"/>
              </a:rPr>
              <a:t>Etapa 2: Elaboración de planes de acción </a:t>
            </a:r>
          </a:p>
          <a:p>
            <a:pPr algn="just" rtl="0"/>
            <a:r>
              <a:rPr lang="es" dirty="0">
                <a:cs typeface="Calibri" panose="020F0502020204030204"/>
              </a:rPr>
              <a:t>Etapa 3: Soluciones para la implementación</a:t>
            </a:r>
          </a:p>
          <a:p>
            <a:pPr algn="just" rtl="0"/>
            <a:endParaRPr lang="en-US" dirty="0">
              <a:cs typeface="Calibri" panose="020F0502020204030204"/>
            </a:endParaRPr>
          </a:p>
          <a:p>
            <a:pPr algn="just" rtl="0"/>
            <a:r>
              <a:rPr lang="es" dirty="0">
                <a:cs typeface="Calibri" panose="020F0502020204030204"/>
              </a:rPr>
              <a:t>En las siguientes diapositivas presentaremos más información sobre cada una de las etapas. </a:t>
            </a:r>
            <a:endParaRPr lang="en-US" dirty="0"/>
          </a:p>
          <a:p>
            <a:pPr algn="just" rtl="0"/>
            <a:endParaRPr lang="en-GB" dirty="0">
              <a:cs typeface="Calibri"/>
            </a:endParaRPr>
          </a:p>
          <a:p>
            <a:pPr algn="just" rtl="0"/>
            <a:endParaRPr lang="en-GB"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28</a:t>
            </a:fld>
            <a:endParaRPr lang="en-US"/>
          </a:p>
        </p:txBody>
      </p:sp>
    </p:spTree>
    <p:extLst>
      <p:ext uri="{BB962C8B-B14F-4D97-AF65-F5344CB8AC3E}">
        <p14:creationId xmlns:p14="http://schemas.microsoft.com/office/powerpoint/2010/main" val="2876956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b="1" dirty="0"/>
              <a:t>La finalidad de la etapa 1 del Programa de Apoyo para la GIRH del ODS 6 es fortalecer el monitoreo y la presentación de informes a nivel nacional en lo que respecta a la GIRH, con miras a determinar las esferas principales que deben atenderse.</a:t>
            </a:r>
            <a:r>
              <a:rPr lang="es" dirty="0"/>
              <a:t> </a:t>
            </a:r>
          </a:p>
          <a:p>
            <a:pPr rtl="0"/>
            <a:endParaRPr lang="en-US" dirty="0"/>
          </a:p>
          <a:p>
            <a:pPr rtl="0"/>
            <a:r>
              <a:rPr lang="es" dirty="0"/>
              <a:t>En el marco de la etapa 1, el Programa de Apoyo ha prestado asistencia hasta la fecha a más de 70 países para el proceso de presentación de informes sobre los ODS </a:t>
            </a:r>
            <a:r>
              <a:rPr lang="es" b="0" i="0" dirty="0">
                <a:solidFill>
                  <a:srgbClr val="D13438"/>
                </a:solidFill>
                <a:effectLst/>
                <a:latin typeface="WordVisi_MSFontService"/>
              </a:rPr>
              <a:t>en las rondas de 2017 y 2020</a:t>
            </a:r>
            <a:r>
              <a:rPr lang="es" dirty="0"/>
              <a:t>. Más de 3.000 partes interesadas participaron durante el proceso.  </a:t>
            </a:r>
            <a:endParaRPr lang="en-US" dirty="0">
              <a:cs typeface="Calibri"/>
            </a:endParaRPr>
          </a:p>
          <a:p>
            <a:pPr rtl="0"/>
            <a:r>
              <a:rPr lang="es" dirty="0"/>
              <a:t>El apoyo es prestado por la Asociación Mundial para el Agua, a través de sus asociaciones regionales y nacionales para el agua, que cooperan con el coordinador nacional del indicador 6.5.1 de los ODS en los países. </a:t>
            </a:r>
            <a:endParaRPr lang="en-US" dirty="0">
              <a:cs typeface="Calibri"/>
            </a:endParaRPr>
          </a:p>
          <a:p>
            <a:pPr rtl="0"/>
            <a:endParaRPr lang="en-US" b="1"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29</a:t>
            </a:fld>
            <a:endParaRPr lang="en-US"/>
          </a:p>
        </p:txBody>
      </p:sp>
    </p:spTree>
    <p:extLst>
      <p:ext uri="{BB962C8B-B14F-4D97-AF65-F5344CB8AC3E}">
        <p14:creationId xmlns:p14="http://schemas.microsoft.com/office/powerpoint/2010/main" val="2254642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En la etapa 1 se ofrecen dos tipos de apoyo a los países:  </a:t>
            </a:r>
            <a:endParaRPr lang="en-US" dirty="0">
              <a:cs typeface="Calibri"/>
            </a:endParaRPr>
          </a:p>
          <a:p>
            <a:pPr rtl="0"/>
            <a:endParaRPr lang="en-US" dirty="0"/>
          </a:p>
          <a:p>
            <a:pPr marL="171450" indent="-171450" rtl="0">
              <a:buFont typeface="Symbol"/>
              <a:buChar char="•"/>
            </a:pPr>
            <a:r>
              <a:rPr lang="es" dirty="0"/>
              <a:t>{CLIC} Asistencia financiera para contratar un facilitador y para ofrecer apoyo para celebrar las consultas. Esta asistencia puede prestarse a un máximo de 60 países, previa solicitud.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Symbol"/>
              <a:buChar char="•"/>
              <a:tabLst/>
              <a:defRPr/>
            </a:pPr>
            <a:r>
              <a:rPr lang="es" dirty="0"/>
              <a:t>{CLIC} Los criterios de selección para la asistencia financiera incluyen el compromiso del país con respecto a la contratación, la cofinanciación por parte del país, de ser viable, y el examen de la situación de la GIRH en el país, a partir de las puntuaciones de las rondas de presentación de informes sobre el indicador 6.5.1 de 2017 y 2020.  </a:t>
            </a:r>
          </a:p>
          <a:p>
            <a:pPr marL="171450" indent="-171450" rtl="0">
              <a:buFont typeface="Symbol"/>
              <a:buChar char="•"/>
            </a:pPr>
            <a:r>
              <a:rPr lang="es" dirty="0"/>
              <a:t>{CLIC} La orientación técnica se compone de muchos de los documentos que conforman el material de apoyo que se ha tratado en videos anteriores. Por ejemplo, un </a:t>
            </a:r>
            <a:r>
              <a:rPr lang="es" b="1" u="sng" dirty="0">
                <a:hlinkClick r:id="rId3"/>
              </a:rPr>
              <a:t>Paquete de apoyo</a:t>
            </a:r>
            <a:r>
              <a:rPr lang="es" dirty="0"/>
              <a:t>, que ofrece orientación y herramientas mucho más detalladas para facilitar los procesos de consulta con múltiples partes interesadas a los efectos de completar la encuesta sobre el indicador 6.5.1 de los ODS. También se ofrece apoyo adicional por medio de un </a:t>
            </a:r>
            <a:r>
              <a:rPr lang="es" b="1" u="sng" dirty="0">
                <a:hlinkClick r:id="rId4"/>
              </a:rPr>
              <a:t>curso de entrenamiento para facilitadores</a:t>
            </a:r>
            <a:r>
              <a:rPr lang="es" u="sng" dirty="0">
                <a:hlinkClick r:id="rId4"/>
              </a:rPr>
              <a:t> en línea, disponible en inglés, francés y español</a:t>
            </a:r>
            <a:r>
              <a:rPr lang="es" dirty="0"/>
              <a:t>. </a:t>
            </a:r>
          </a:p>
          <a:p>
            <a:pPr marL="171450" indent="-171450" rtl="0">
              <a:buFont typeface="Symbol"/>
              <a:buChar char="•"/>
            </a:pPr>
            <a:endParaRPr lang="en-US" dirty="0">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30</a:t>
            </a:fld>
            <a:endParaRPr lang="en-US"/>
          </a:p>
        </p:txBody>
      </p:sp>
    </p:spTree>
    <p:extLst>
      <p:ext uri="{BB962C8B-B14F-4D97-AF65-F5344CB8AC3E}">
        <p14:creationId xmlns:p14="http://schemas.microsoft.com/office/powerpoint/2010/main" val="208108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Las Naciones Unidas prestan apoyo a los países para monitorear cuestiones relacionadas con el agua y el saneamiento en el marco de la Agenda 2030 para el Desarrollo Sostenible, o los ODS. El Mecanismo Interinstitucional de las Naciones Unidas sobre Todas las Cuestiones Relacionadas con el Agua Dulce, Incluido el Saneamiento (ONU-Agua) coordina esta labor por medio de la Iniciativa para el Monitoreo Integrado del ODS 6, también denominada «IMI-SDG6».  </a:t>
            </a:r>
          </a:p>
          <a:p>
            <a:pPr rtl="0"/>
            <a:endParaRPr lang="en-US" dirty="0"/>
          </a:p>
          <a:p>
            <a:pPr rtl="0"/>
            <a:r>
              <a:rPr lang="es" dirty="0"/>
              <a:t>En total se utilizan 12 indicadores de 8 metas para medir los progresos hacia el logro del ODS 6, y diversos </a:t>
            </a:r>
            <a:r>
              <a:rPr lang="es" noProof="0" dirty="0"/>
              <a:t>organismos</a:t>
            </a:r>
            <a:r>
              <a:rPr lang="es" dirty="0"/>
              <a:t> de las Naciones Unidas actúan como custodios de cada indicador. </a:t>
            </a:r>
            <a:endParaRPr lang="en-US" dirty="0">
              <a:cs typeface="Calibri"/>
            </a:endParaRPr>
          </a:p>
          <a:p>
            <a:pPr rtl="0"/>
            <a:endParaRPr lang="en-US" dirty="0">
              <a:cs typeface="Calibri"/>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4</a:t>
            </a:fld>
            <a:endParaRPr lang="en-US"/>
          </a:p>
        </p:txBody>
      </p:sp>
    </p:spTree>
    <p:extLst>
      <p:ext uri="{BB962C8B-B14F-4D97-AF65-F5344CB8AC3E}">
        <p14:creationId xmlns:p14="http://schemas.microsoft.com/office/powerpoint/2010/main" val="1470593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Mediante del Programa de Apoyo para la GIRH del ODS 6 pueden organizarse intercambios de aprendizajes a nivel regional. </a:t>
            </a:r>
            <a:endParaRPr lang="en-US" dirty="0">
              <a:cs typeface="Calibri"/>
            </a:endParaRPr>
          </a:p>
          <a:p>
            <a:pPr rtl="0"/>
            <a:r>
              <a:rPr lang="es" dirty="0"/>
              <a:t>{CLIC} Estos intercambios tienen como objetivos intercambiar entre coordinadores las enseñanzas extraídas de las consultas, detectar desafíos y oportunidades comunes y promover la presentación de informes a nivel regional.  </a:t>
            </a:r>
            <a:endParaRPr lang="en-US" dirty="0">
              <a:cs typeface="Calibri"/>
            </a:endParaRPr>
          </a:p>
          <a:p>
            <a:pPr rtl="0"/>
            <a:r>
              <a:rPr lang="es" dirty="0"/>
              <a:t>{CLIC} El Programa de Apoyo puede prestar asistencia para la facilitación e impartir orientación técnica, así como ofrecer herramientas en línea, como comunidades de práctica. Para los intercambios de aprendizajes a nivel regional no se dispone de apoyo financiero.  </a:t>
            </a:r>
            <a:endParaRPr lang="en-US" dirty="0">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31</a:t>
            </a:fld>
            <a:endParaRPr lang="en-US"/>
          </a:p>
        </p:txBody>
      </p:sp>
    </p:spTree>
    <p:extLst>
      <p:ext uri="{BB962C8B-B14F-4D97-AF65-F5344CB8AC3E}">
        <p14:creationId xmlns:p14="http://schemas.microsoft.com/office/powerpoint/2010/main" val="2222812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a:buNone/>
            </a:pPr>
            <a:r>
              <a:rPr lang="es" dirty="0"/>
              <a:t>La etapa 2 del Programa de Apoyo se dirige a formular respuestas. </a:t>
            </a:r>
          </a:p>
          <a:p>
            <a:pPr rtl="0">
              <a:buFont typeface="Arial"/>
              <a:buChar char="•"/>
            </a:pPr>
            <a:r>
              <a:rPr lang="es" dirty="0"/>
              <a:t>{CLIC} A partir de los desafíos clave para la implementación de la GIRH detectados en la etapa 1, en la etapa 2 se persigue el objetivo de facilitar un proceso con múltiples partes interesadas dirigido por el gobierno para formular y priorizar respuestas adecuadas ante esos desafíos. </a:t>
            </a:r>
          </a:p>
          <a:p>
            <a:pPr rtl="0">
              <a:buFont typeface="Arial"/>
              <a:buChar char="•"/>
            </a:pPr>
            <a:r>
              <a:rPr lang="es" dirty="0"/>
              <a:t>{CLIC} Se elabora un plan de acción en materia de GIRH, que constituye una serie de oportunidades atractivas de inversión para orientar la implementación de soluciones ante los desafíos de la GIRH. </a:t>
            </a:r>
            <a:endParaRPr lang="en-US" dirty="0">
              <a:cs typeface="Calibri"/>
            </a:endParaRPr>
          </a:p>
          <a:p>
            <a:pPr rtl="0">
              <a:buFont typeface="Arial"/>
              <a:buChar char="•"/>
            </a:pPr>
            <a:r>
              <a:rPr lang="es" dirty="0"/>
              <a:t>{CLIC} Los países que hayan recibido apoyo en el marco de la etapa 1 pueden optar a recibir apoyo en el marco de la etapa 2 a partir de 2024. </a:t>
            </a:r>
            <a:endParaRPr lang="en-US" dirty="0">
              <a:cs typeface="Calibri"/>
            </a:endParaRPr>
          </a:p>
          <a:p>
            <a:pPr marL="457200" indent="-457200" rtl="0">
              <a:lnSpc>
                <a:spcPct val="90000"/>
              </a:lnSpc>
              <a:spcBef>
                <a:spcPts val="10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32</a:t>
            </a:fld>
            <a:endParaRPr lang="en-US"/>
          </a:p>
        </p:txBody>
      </p:sp>
    </p:spTree>
    <p:extLst>
      <p:ext uri="{BB962C8B-B14F-4D97-AF65-F5344CB8AC3E}">
        <p14:creationId xmlns:p14="http://schemas.microsoft.com/office/powerpoint/2010/main" val="1388177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Por último, en la etapa 3 se ayuda a los gobiernos a promover la implementación de planes de acción en materia de GIRH mediante la creación de nuevas alianzas con múltiples partes interesadas o el fortalecimiento de las ya existentes, la detección de oportunidades de financiación y el acceso a asistencia técnica y mejores prácticas.  </a:t>
            </a:r>
          </a:p>
        </p:txBody>
      </p:sp>
      <p:sp>
        <p:nvSpPr>
          <p:cNvPr id="4" name="Slide Number Placeholder 3"/>
          <p:cNvSpPr>
            <a:spLocks noGrp="1"/>
          </p:cNvSpPr>
          <p:nvPr>
            <p:ph type="sldNum" sz="quarter" idx="5"/>
          </p:nvPr>
        </p:nvSpPr>
        <p:spPr/>
        <p:txBody>
          <a:bodyPr/>
          <a:lstStyle/>
          <a:p>
            <a:fld id="{3263DED2-9D72-E84F-9DC8-B1050C91BE7A}" type="slidenum">
              <a:rPr lang="en-US" smtClean="0"/>
              <a:t>33</a:t>
            </a:fld>
            <a:endParaRPr lang="en-US"/>
          </a:p>
        </p:txBody>
      </p:sp>
    </p:spTree>
    <p:extLst>
      <p:ext uri="{BB962C8B-B14F-4D97-AF65-F5344CB8AC3E}">
        <p14:creationId xmlns:p14="http://schemas.microsoft.com/office/powerpoint/2010/main" val="1237563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Le doy la bienvenida a la parte 6, el último video de esta serie. En este video se destacan los avances realizados hasta la fecha en la implementación de la GIRH y la necesidad de acelerar los progresos con miras a lograr el ODS 6 para 2030.  </a:t>
            </a:r>
          </a:p>
        </p:txBody>
      </p:sp>
      <p:sp>
        <p:nvSpPr>
          <p:cNvPr id="4" name="Slide Number Placeholder 3"/>
          <p:cNvSpPr>
            <a:spLocks noGrp="1"/>
          </p:cNvSpPr>
          <p:nvPr>
            <p:ph type="sldNum" sz="quarter" idx="5"/>
          </p:nvPr>
        </p:nvSpPr>
        <p:spPr/>
        <p:txBody>
          <a:bodyPr/>
          <a:lstStyle/>
          <a:p>
            <a:fld id="{3263DED2-9D72-E84F-9DC8-B1050C91BE7A}" type="slidenum">
              <a:rPr lang="en-US" smtClean="0"/>
              <a:t>34</a:t>
            </a:fld>
            <a:endParaRPr lang="en-US"/>
          </a:p>
        </p:txBody>
      </p:sp>
    </p:spTree>
    <p:extLst>
      <p:ext uri="{BB962C8B-B14F-4D97-AF65-F5344CB8AC3E}">
        <p14:creationId xmlns:p14="http://schemas.microsoft.com/office/powerpoint/2010/main" val="1438857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es" dirty="0"/>
              <a:t>Entre 2017 y 2020, 186 países han presentado informes sobre el indicador 6.5.1. </a:t>
            </a:r>
          </a:p>
          <a:p>
            <a:pPr rtl="0">
              <a:defRPr/>
            </a:pPr>
            <a:r>
              <a:rPr lang="es" sz="1800" b="0" i="0" u="none" dirty="0">
                <a:solidFill>
                  <a:srgbClr val="D13438"/>
                </a:solidFill>
                <a:effectLst/>
                <a:latin typeface="Calibri"/>
                <a:cs typeface="Calibri"/>
              </a:rPr>
              <a:t>En 2020, </a:t>
            </a:r>
            <a:r>
              <a:rPr lang="es" sz="1800" b="0" i="0" dirty="0">
                <a:solidFill>
                  <a:srgbClr val="000000"/>
                </a:solidFill>
                <a:effectLst/>
                <a:latin typeface="Calibri"/>
                <a:cs typeface="Calibri"/>
              </a:rPr>
              <a:t>todavía eran 87 los países que comunicaron un grado de implementación general de la GIRH bajo o medio bajo</a:t>
            </a:r>
            <a:r>
              <a:rPr lang="es" sz="1800" b="0" i="0" u="none" dirty="0">
                <a:solidFill>
                  <a:srgbClr val="D13438"/>
                </a:solidFill>
                <a:effectLst/>
                <a:latin typeface="Calibri"/>
                <a:cs typeface="Calibri"/>
              </a:rPr>
              <a:t>, que en el mapa figuran en color naranja y amarillo, </a:t>
            </a:r>
            <a:r>
              <a:rPr lang="es" sz="1800" b="0" i="0" u="none" dirty="0">
                <a:solidFill>
                  <a:srgbClr val="000000"/>
                </a:solidFill>
                <a:effectLst/>
                <a:latin typeface="Calibri"/>
                <a:cs typeface="Calibri"/>
              </a:rPr>
              <a:t>lo que quiere decir </a:t>
            </a:r>
            <a:r>
              <a:rPr lang="es" u="none" dirty="0"/>
              <a:t>que no </a:t>
            </a:r>
            <a:r>
              <a:rPr lang="es" dirty="0"/>
              <a:t>es probable que logren la meta mundial para 2030 si se mantiene el índice de implementación actual.  </a:t>
            </a:r>
            <a:endParaRPr lang="en-GB" dirty="0"/>
          </a:p>
          <a:p>
            <a:pPr rtl="0"/>
            <a:endParaRPr lang="en-GB"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35</a:t>
            </a:fld>
            <a:endParaRPr lang="en-US"/>
          </a:p>
        </p:txBody>
      </p:sp>
    </p:spTree>
    <p:extLst>
      <p:ext uri="{BB962C8B-B14F-4D97-AF65-F5344CB8AC3E}">
        <p14:creationId xmlns:p14="http://schemas.microsoft.com/office/powerpoint/2010/main" val="426739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 sz="1200" b="0" i="0" u="none" dirty="0">
                <a:solidFill>
                  <a:srgbClr val="D13438"/>
                </a:solidFill>
                <a:effectLst/>
                <a:latin typeface="Calibri" panose="020F0502020204030204" pitchFamily="34" charset="0"/>
              </a:rPr>
              <a:t>Si bien la </a:t>
            </a:r>
            <a:r>
              <a:rPr lang="es" sz="1200" b="0" i="0" u="none" dirty="0">
                <a:solidFill>
                  <a:srgbClr val="000000"/>
                </a:solidFill>
                <a:effectLst/>
                <a:latin typeface="Calibri" panose="020F0502020204030204" pitchFamily="34" charset="0"/>
              </a:rPr>
              <a:t>puntuación media mundial aumentó de 49</a:t>
            </a:r>
            <a:r>
              <a:rPr lang="es" sz="1200" b="0" i="0" u="none" dirty="0">
                <a:solidFill>
                  <a:srgbClr val="D13438"/>
                </a:solidFill>
                <a:effectLst/>
                <a:latin typeface="Calibri" panose="020F0502020204030204" pitchFamily="34" charset="0"/>
              </a:rPr>
              <a:t> en </a:t>
            </a:r>
            <a:r>
              <a:rPr lang="es" sz="1200" b="0" i="0" u="none" dirty="0">
                <a:solidFill>
                  <a:srgbClr val="000000"/>
                </a:solidFill>
                <a:effectLst/>
                <a:latin typeface="Calibri" panose="020F0502020204030204" pitchFamily="34" charset="0"/>
              </a:rPr>
              <a:t>2017 a 54 </a:t>
            </a:r>
            <a:r>
              <a:rPr lang="es" sz="1200" b="0" i="0" u="none" dirty="0">
                <a:solidFill>
                  <a:srgbClr val="D13438"/>
                </a:solidFill>
                <a:effectLst/>
                <a:latin typeface="Calibri" panose="020F0502020204030204" pitchFamily="34" charset="0"/>
              </a:rPr>
              <a:t>en </a:t>
            </a:r>
            <a:r>
              <a:rPr lang="es" sz="1200" b="0" i="0" u="none" dirty="0">
                <a:solidFill>
                  <a:srgbClr val="000000"/>
                </a:solidFill>
                <a:effectLst/>
                <a:latin typeface="Calibri" panose="020F0502020204030204" pitchFamily="34" charset="0"/>
              </a:rPr>
              <a:t>2020</a:t>
            </a:r>
            <a:r>
              <a:rPr lang="es" sz="1200" b="0" i="0" u="none" dirty="0">
                <a:solidFill>
                  <a:srgbClr val="D13438"/>
                </a:solidFill>
                <a:effectLst/>
                <a:latin typeface="Calibri" panose="020F0502020204030204" pitchFamily="34" charset="0"/>
              </a:rPr>
              <a:t>, es urgente que el índice de implementación de la GIRH a nivel mundial se duplique</a:t>
            </a:r>
            <a:r>
              <a:rPr lang="es" sz="1200" b="0" i="0" u="none" dirty="0">
                <a:solidFill>
                  <a:srgbClr val="000000"/>
                </a:solidFill>
                <a:effectLst/>
                <a:latin typeface="Calibri" panose="020F0502020204030204" pitchFamily="34" charset="0"/>
              </a:rPr>
              <a:t>. </a:t>
            </a:r>
            <a:endParaRPr lang="en-GB" b="0" i="0" u="none" dirty="0">
              <a:solidFill>
                <a:srgbClr val="000000"/>
              </a:solidFill>
              <a:effectLst/>
              <a:latin typeface="Segoe UI" panose="020B0502040204020203" pitchFamily="34" charset="0"/>
            </a:endParaRPr>
          </a:p>
          <a:p>
            <a:pPr algn="l" rtl="0" fontAlgn="base"/>
            <a:r>
              <a:rPr lang="es" sz="1200" dirty="0"/>
              <a:t>{CLIC} </a:t>
            </a:r>
            <a:r>
              <a:rPr lang="es" sz="1200" b="0" i="0" u="none" dirty="0">
                <a:solidFill>
                  <a:srgbClr val="D13438"/>
                </a:solidFill>
                <a:effectLst/>
                <a:latin typeface="Calibri" panose="020F0502020204030204" pitchFamily="34" charset="0"/>
              </a:rPr>
              <a:t>De hecho, 107 países no están en vías de lograr la meta mundial para 2030. </a:t>
            </a:r>
            <a:r>
              <a:rPr lang="es" sz="1200" b="0" i="0" u="none" dirty="0">
                <a:solidFill>
                  <a:srgbClr val="000000"/>
                </a:solidFill>
                <a:effectLst/>
                <a:latin typeface="Calibri" panose="020F0502020204030204" pitchFamily="34" charset="0"/>
              </a:rPr>
              <a:t> </a:t>
            </a:r>
            <a:endParaRPr lang="en-GB" b="0" i="0" u="none" dirty="0">
              <a:solidFill>
                <a:srgbClr val="000000"/>
              </a:solidFill>
              <a:effectLst/>
              <a:latin typeface="Segoe UI" panose="020B0502040204020203" pitchFamily="34" charset="0"/>
            </a:endParaRPr>
          </a:p>
          <a:p>
            <a:pPr algn="l" rtl="0" fontAlgn="base"/>
            <a:r>
              <a:rPr lang="es" sz="1200" b="0" i="0" u="none" dirty="0">
                <a:solidFill>
                  <a:srgbClr val="D13438"/>
                </a:solidFill>
                <a:effectLst/>
                <a:latin typeface="Calibri" panose="020F0502020204030204" pitchFamily="34" charset="0"/>
              </a:rPr>
              <a:t>En la mayor parte de estos países, será necesario que el índice de implementación se duplique con creces. Sin embargo, esto puede resultar difícil habida cuenta de otros desafíos y prioridades en materia de desarrollo y de los niveles de capacidad relativamente bajos que probablemente tengan esos países. </a:t>
            </a:r>
            <a:endParaRPr lang="en-GB" b="0" i="0" u="none" dirty="0">
              <a:solidFill>
                <a:srgbClr val="000000"/>
              </a:solidFill>
              <a:effectLst/>
              <a:latin typeface="Segoe UI" panose="020B0502040204020203" pitchFamily="34" charset="0"/>
            </a:endParaRPr>
          </a:p>
          <a:p>
            <a:pPr rtl="0"/>
            <a:endParaRPr lang="en-GB" dirty="0">
              <a:ea typeface="Calibri"/>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36</a:t>
            </a:fld>
            <a:endParaRPr lang="en-US"/>
          </a:p>
        </p:txBody>
      </p:sp>
    </p:spTree>
    <p:extLst>
      <p:ext uri="{BB962C8B-B14F-4D97-AF65-F5344CB8AC3E}">
        <p14:creationId xmlns:p14="http://schemas.microsoft.com/office/powerpoint/2010/main" val="256235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s" sz="1200" b="0" i="0" u="none" dirty="0">
                <a:solidFill>
                  <a:srgbClr val="000000"/>
                </a:solidFill>
                <a:effectLst/>
                <a:latin typeface="Calibri"/>
                <a:cs typeface="Calibri"/>
              </a:rPr>
              <a:t>Puede obtener más información sobre los avances </a:t>
            </a:r>
            <a:r>
              <a:rPr lang="es" sz="1200" dirty="0">
                <a:solidFill>
                  <a:srgbClr val="000000"/>
                </a:solidFill>
                <a:latin typeface="Calibri"/>
                <a:cs typeface="Calibri"/>
              </a:rPr>
              <a:t>relativos a la implementación de la GIRH, así como ejemplos y</a:t>
            </a:r>
            <a:r>
              <a:rPr lang="es" sz="1200" b="0" i="0" u="none" dirty="0">
                <a:solidFill>
                  <a:srgbClr val="000000"/>
                </a:solidFill>
                <a:effectLst/>
                <a:latin typeface="Calibri"/>
                <a:cs typeface="Calibri"/>
              </a:rPr>
              <a:t> </a:t>
            </a:r>
            <a:r>
              <a:rPr lang="es" sz="1200" dirty="0">
                <a:solidFill>
                  <a:srgbClr val="000000"/>
                </a:solidFill>
                <a:latin typeface="Calibri"/>
                <a:cs typeface="Calibri"/>
              </a:rPr>
              <a:t>sugerencias para acelerar los progresos, </a:t>
            </a:r>
            <a:r>
              <a:rPr lang="es" dirty="0"/>
              <a:t>{CLIC} </a:t>
            </a:r>
            <a:r>
              <a:rPr lang="es" sz="1200" b="0" i="0" u="none" dirty="0">
                <a:solidFill>
                  <a:srgbClr val="000000"/>
                </a:solidFill>
                <a:effectLst/>
                <a:latin typeface="Calibri"/>
                <a:cs typeface="Calibri"/>
              </a:rPr>
              <a:t>en </a:t>
            </a:r>
            <a:r>
              <a:rPr lang="es" sz="1200" dirty="0">
                <a:solidFill>
                  <a:srgbClr val="000000"/>
                </a:solidFill>
                <a:latin typeface="Calibri"/>
                <a:cs typeface="Calibri"/>
              </a:rPr>
              <a:t>los distintos informes sobre progresos a nivel mundial y regional disponibles </a:t>
            </a:r>
            <a:r>
              <a:rPr lang="es" sz="1200" b="0" i="0" u="none" dirty="0">
                <a:solidFill>
                  <a:srgbClr val="000000"/>
                </a:solidFill>
                <a:effectLst/>
                <a:latin typeface="Calibri"/>
                <a:cs typeface="Calibri"/>
              </a:rPr>
              <a:t>en el portal de datos sobre la GIRH.</a:t>
            </a:r>
            <a:r>
              <a:rPr lang="es" sz="1200" dirty="0">
                <a:solidFill>
                  <a:srgbClr val="000000"/>
                </a:solidFill>
                <a:latin typeface="Calibri"/>
                <a:cs typeface="Calibri"/>
              </a:rPr>
              <a:t> </a:t>
            </a:r>
            <a:endParaRPr lang="en-US" b="0" i="0" u="none" dirty="0">
              <a:solidFill>
                <a:srgbClr val="000000"/>
              </a:solidFill>
              <a:effectLst/>
              <a:latin typeface="Segoe UI" panose="020B0502040204020203" pitchFamily="34" charset="0"/>
              <a:cs typeface="Segoe UI"/>
            </a:endParaRPr>
          </a:p>
          <a:p>
            <a:pPr algn="l" rtl="0" fontAlgn="base"/>
            <a:r>
              <a:rPr lang="es" sz="1200" b="0" i="0" u="none" dirty="0">
                <a:solidFill>
                  <a:srgbClr val="000000"/>
                </a:solidFill>
                <a:effectLst/>
                <a:latin typeface="Calibri"/>
                <a:cs typeface="Calibri"/>
              </a:rPr>
              <a:t>Existen informes regionales de </a:t>
            </a:r>
            <a:r>
              <a:rPr lang="es" sz="1200" b="0" i="0" u="none" dirty="0">
                <a:solidFill>
                  <a:srgbClr val="D13438"/>
                </a:solidFill>
                <a:effectLst/>
                <a:latin typeface="Calibri"/>
                <a:cs typeface="Calibri"/>
              </a:rPr>
              <a:t>América </a:t>
            </a:r>
            <a:r>
              <a:rPr lang="es" sz="1200" b="0" i="0" u="none" dirty="0">
                <a:solidFill>
                  <a:srgbClr val="000000"/>
                </a:solidFill>
                <a:effectLst/>
                <a:latin typeface="Calibri"/>
                <a:cs typeface="Calibri"/>
              </a:rPr>
              <a:t>Central</a:t>
            </a:r>
            <a:r>
              <a:rPr lang="es" sz="1200" b="0" i="0" u="none" dirty="0">
                <a:solidFill>
                  <a:srgbClr val="D13438"/>
                </a:solidFill>
                <a:effectLst/>
                <a:latin typeface="Calibri"/>
                <a:cs typeface="Calibri"/>
              </a:rPr>
              <a:t>, </a:t>
            </a:r>
            <a:r>
              <a:rPr lang="es" sz="1200" b="0" i="0" u="none" dirty="0">
                <a:solidFill>
                  <a:srgbClr val="000000"/>
                </a:solidFill>
                <a:effectLst/>
                <a:latin typeface="Calibri"/>
                <a:cs typeface="Calibri"/>
              </a:rPr>
              <a:t>la región árabe</a:t>
            </a:r>
            <a:r>
              <a:rPr lang="es" sz="1200" b="0" i="0" u="none" dirty="0">
                <a:solidFill>
                  <a:srgbClr val="D13438"/>
                </a:solidFill>
                <a:effectLst/>
                <a:latin typeface="Calibri"/>
                <a:cs typeface="Calibri"/>
              </a:rPr>
              <a:t>, </a:t>
            </a:r>
            <a:r>
              <a:rPr lang="es" sz="1200" b="0" i="0" u="none" dirty="0">
                <a:solidFill>
                  <a:srgbClr val="000000"/>
                </a:solidFill>
                <a:effectLst/>
                <a:latin typeface="Calibri"/>
                <a:cs typeface="Calibri"/>
              </a:rPr>
              <a:t>África</a:t>
            </a:r>
            <a:r>
              <a:rPr lang="es" sz="1200" b="0" i="0" u="none" dirty="0">
                <a:solidFill>
                  <a:srgbClr val="D13438"/>
                </a:solidFill>
                <a:effectLst/>
                <a:latin typeface="Calibri"/>
                <a:cs typeface="Calibri"/>
              </a:rPr>
              <a:t>, y </a:t>
            </a:r>
            <a:r>
              <a:rPr lang="es" sz="1200" b="0" i="0" u="none" dirty="0">
                <a:solidFill>
                  <a:srgbClr val="000000"/>
                </a:solidFill>
                <a:effectLst/>
                <a:latin typeface="Calibri"/>
                <a:cs typeface="Calibri"/>
              </a:rPr>
              <a:t>Asia y el Pacífico.</a:t>
            </a:r>
            <a:endParaRPr lang="en-US" b="0" i="0" u="none" dirty="0">
              <a:solidFill>
                <a:srgbClr val="000000"/>
              </a:solidFill>
              <a:effectLst/>
              <a:latin typeface="Calibri"/>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37</a:t>
            </a:fld>
            <a:endParaRPr lang="en-US"/>
          </a:p>
        </p:txBody>
      </p:sp>
    </p:spTree>
    <p:extLst>
      <p:ext uri="{BB962C8B-B14F-4D97-AF65-F5344CB8AC3E}">
        <p14:creationId xmlns:p14="http://schemas.microsoft.com/office/powerpoint/2010/main" val="2269071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i="1" dirty="0"/>
              <a:t>{Proyecte la diapositiva unos 5 segundos al final del video sin volumen}</a:t>
            </a:r>
          </a:p>
          <a:p>
            <a:pPr rtl="0"/>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38</a:t>
            </a:fld>
            <a:endParaRPr lang="en-US"/>
          </a:p>
        </p:txBody>
      </p:sp>
    </p:spTree>
    <p:extLst>
      <p:ext uri="{BB962C8B-B14F-4D97-AF65-F5344CB8AC3E}">
        <p14:creationId xmlns:p14="http://schemas.microsoft.com/office/powerpoint/2010/main" val="4272345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El ODS 6 pretende «garantizar la disponibilidad y la gestión sostenible del agua y el saneamiento para todos»,  pero abarca mucho más que el suministro de agua y el saneamiento. </a:t>
            </a:r>
            <a:endParaRPr lang="en-GB" dirty="0"/>
          </a:p>
          <a:p>
            <a:pPr rtl="0"/>
            <a:r>
              <a:rPr lang="es" dirty="0"/>
              <a:t> </a:t>
            </a:r>
          </a:p>
          <a:p>
            <a:pPr rtl="0"/>
            <a:r>
              <a:rPr lang="es" dirty="0"/>
              <a:t>Este Objetivo abarca todos los aspectos de la gestión de los recursos hídricos, y trasciende las dimensiones social, económica y ambiental del desarrollo sostenible.  El ODS 6 es fundamental para cumplir otros Objetivos, como los relativos a la alimentación, la seguridad energética y la biodiversidad. </a:t>
            </a:r>
          </a:p>
          <a:p>
            <a:pPr rtl="0"/>
            <a:endParaRPr lang="en-US" dirty="0"/>
          </a:p>
          <a:p>
            <a:pPr rtl="0"/>
            <a:r>
              <a:rPr lang="es" dirty="0"/>
              <a:t>Como saben, para gestionar el agua dulce es clave comprender las diferentes necesidades y funciones de las personas que utilizan esa agua, así como las leyes, instituciones y mecanismos de gobernanza que existen para gestionarla.  Estos aspectos se incluyen en el enfoque de la GIRH, que es el centro de la meta 6.5. </a:t>
            </a:r>
          </a:p>
          <a:p>
            <a:pPr rtl="0"/>
            <a:endParaRPr lang="en-GB" dirty="0"/>
          </a:p>
          <a:p>
            <a:pPr rtl="0"/>
            <a:r>
              <a:rPr lang="es" dirty="0"/>
              <a:t>La meta 6.5 consiste en «</a:t>
            </a:r>
            <a:r>
              <a:rPr lang="es" b="1" dirty="0"/>
              <a:t>implementar</a:t>
            </a:r>
            <a:r>
              <a:rPr lang="es" dirty="0"/>
              <a:t>» la GIRH y no solo en contar con un plan. Además, se deben monitorear las etapas de la implementación, entre diversos aspectos de la GIRH.  </a:t>
            </a:r>
            <a:endParaRPr lang="en-GB" dirty="0">
              <a:cs typeface="Calibri"/>
            </a:endParaRPr>
          </a:p>
          <a:p>
            <a:pPr rtl="0"/>
            <a:endParaRPr lang="en-GB" dirty="0"/>
          </a:p>
          <a:p>
            <a:pPr rtl="0"/>
            <a:r>
              <a:rPr lang="es" dirty="0"/>
              <a:t>{CLIC}  - El indicador 6.5.1 evalúa el grado de implementación de la GIRH en cada país, que se mide mediante la encuesta sobre el indicador 6.5.1 de los ODS. </a:t>
            </a:r>
          </a:p>
          <a:p>
            <a:pPr rtl="0"/>
            <a:r>
              <a:rPr lang="es" dirty="0"/>
              <a:t>El indicador 6.5.2 aborda de manera específica la cooperación transfronteriza. Los datos sobre el indicador 6.5.2 se recopilan mediante otro proceso independiente, aunque los coordinadores de los indicadores 6.5.1 y 6.5.2 deberán comunicarse entre sí para armonizar la presentación de informes en la medida de lo posible. </a:t>
            </a:r>
          </a:p>
          <a:p>
            <a:pPr rtl="0"/>
            <a:endParaRPr lang="en-GB" dirty="0"/>
          </a:p>
          <a:p>
            <a:pPr rtl="0"/>
            <a:r>
              <a:rPr lang="es" dirty="0"/>
              <a:t>{CLIC}  El PNUMA es el organismo custodio del indicador 6.5.1. </a:t>
            </a:r>
            <a:endParaRPr lang="en-GB" dirty="0">
              <a:cs typeface="Calibri"/>
            </a:endParaRPr>
          </a:p>
          <a:p>
            <a:pPr rtl="0"/>
            <a:endParaRPr lang="en-GB" dirty="0">
              <a:cs typeface="Calibri"/>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5</a:t>
            </a:fld>
            <a:endParaRPr lang="en-US"/>
          </a:p>
        </p:txBody>
      </p:sp>
    </p:spTree>
    <p:extLst>
      <p:ext uri="{BB962C8B-B14F-4D97-AF65-F5344CB8AC3E}">
        <p14:creationId xmlns:p14="http://schemas.microsoft.com/office/powerpoint/2010/main" val="234815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a:buChar char="•"/>
            </a:pPr>
            <a:r>
              <a:rPr lang="es" dirty="0">
                <a:cs typeface="Calibri"/>
              </a:rPr>
              <a:t>En este infografía se expone el proceso de presentación de informes sobre el indicador 6.5.1 de los ODS.</a:t>
            </a:r>
          </a:p>
          <a:p>
            <a:pPr marL="171450" indent="-171450" rtl="0">
              <a:buFont typeface="Arial"/>
              <a:buChar char="•"/>
            </a:pPr>
            <a:r>
              <a:rPr lang="es" kern="1200" dirty="0">
                <a:effectLst/>
              </a:rPr>
              <a:t>{CLIC} </a:t>
            </a:r>
            <a:r>
              <a:rPr lang="es" dirty="0">
                <a:cs typeface="Calibri"/>
              </a:rPr>
              <a:t>El Programa de las Naciones Unidas para el Medio Ambiente, en su calidad de custodio del indicador 6.5.1, invita a los países a recopilar datos. </a:t>
            </a:r>
          </a:p>
          <a:p>
            <a:pPr marL="171450" indent="-171450" rtl="0">
              <a:buFont typeface="Arial"/>
              <a:buChar char="•"/>
            </a:pPr>
            <a:r>
              <a:rPr lang="es" kern="1200" dirty="0">
                <a:effectLst/>
              </a:rPr>
              <a:t>{CLIC} </a:t>
            </a:r>
            <a:r>
              <a:rPr lang="es" dirty="0">
                <a:cs typeface="Calibri"/>
              </a:rPr>
              <a:t>Cada país designa entonces un coordinador nacional del indicador 6.5.1 de los ODS. Estos coordinadores nacionales se encargan de organizar un proceso de consulta con múltiples partes interesadas a fin de garantizar una amplia participación en la encuesta. </a:t>
            </a:r>
          </a:p>
          <a:p>
            <a:pPr marL="171450" indent="-171450" rtl="0">
              <a:buFont typeface="Arial"/>
              <a:buChar char="•"/>
            </a:pPr>
            <a:r>
              <a:rPr lang="es" kern="1200" dirty="0">
                <a:effectLst/>
              </a:rPr>
              <a:t>{CLIC} </a:t>
            </a:r>
            <a:r>
              <a:rPr lang="es" dirty="0">
                <a:cs typeface="Calibri"/>
              </a:rPr>
              <a:t> Las partes interesadas debaten los resultados de la encuesta y acuerdan las puntuaciones, por ejemplo, en una consulta celebrada de forma presencial o en línea. </a:t>
            </a:r>
          </a:p>
          <a:p>
            <a:pPr marL="171450" indent="-171450" rtl="0">
              <a:buFont typeface="Arial"/>
              <a:buChar char="•"/>
            </a:pPr>
            <a:r>
              <a:rPr lang="es" kern="1200" dirty="0">
                <a:effectLst/>
              </a:rPr>
              <a:t>{CLIC} </a:t>
            </a:r>
            <a:r>
              <a:rPr lang="es" dirty="0">
                <a:cs typeface="Calibri"/>
              </a:rPr>
              <a:t>El Servicio de Asistencia para el indicador 6.5.1 de los ODS está disponible para prestar apoyo al coordinador durante todo el proceso y se encarga de asegurar la calidad de los resultados del borrador de la encuesta. </a:t>
            </a:r>
          </a:p>
          <a:p>
            <a:pPr marL="171450" indent="-171450" rtl="0">
              <a:buFont typeface="Arial"/>
              <a:buChar char="•"/>
            </a:pPr>
            <a:r>
              <a:rPr lang="es" kern="1200" dirty="0">
                <a:effectLst/>
              </a:rPr>
              <a:t>{CLIC} </a:t>
            </a:r>
            <a:r>
              <a:rPr lang="es" dirty="0">
                <a:cs typeface="Calibri"/>
              </a:rPr>
              <a:t>A continuación se publica el informe nacional definitivo sobre el indicador 6.5.1 de los ODS, acerca de la situación de la implementación de la GIRH en el país. El PNUMA elabora un análisis y un informe mundiales y los comparte a través del portal de datos sobre la GIRH, la División de Estadística de las Naciones Unidas recibe los resultados por medio del PNUMA y las partes interesadas pueden utilizar entonces los datos para priorizar las actividades clave con miras a mejorar la implementación de la GIRH. </a:t>
            </a:r>
          </a:p>
        </p:txBody>
      </p:sp>
      <p:sp>
        <p:nvSpPr>
          <p:cNvPr id="4" name="Slide Number Placeholder 3"/>
          <p:cNvSpPr>
            <a:spLocks noGrp="1"/>
          </p:cNvSpPr>
          <p:nvPr>
            <p:ph type="sldNum" sz="quarter" idx="10"/>
          </p:nvPr>
        </p:nvSpPr>
        <p:spPr/>
        <p:txBody>
          <a:bodyPr/>
          <a:lstStyle/>
          <a:p>
            <a:fld id="{3263DED2-9D72-E84F-9DC8-B1050C91BE7A}" type="slidenum">
              <a:rPr lang="en-US" smtClean="0"/>
              <a:t>6</a:t>
            </a:fld>
            <a:endParaRPr lang="en-US"/>
          </a:p>
        </p:txBody>
      </p:sp>
    </p:spTree>
    <p:extLst>
      <p:ext uri="{BB962C8B-B14F-4D97-AF65-F5344CB8AC3E}">
        <p14:creationId xmlns:p14="http://schemas.microsoft.com/office/powerpoint/2010/main" val="482430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Le doy la bienvenida a la parte 2, en la que expondremos el calendario para la ronda de presentación de informes sobre el indicador 6.5.1 de los ODS correspondiente a 2023 y presentaremos el Servicio de Asistencia y la «Guía para el monitoreo».</a:t>
            </a:r>
          </a:p>
        </p:txBody>
      </p:sp>
      <p:sp>
        <p:nvSpPr>
          <p:cNvPr id="4" name="Slide Number Placeholder 3"/>
          <p:cNvSpPr>
            <a:spLocks noGrp="1"/>
          </p:cNvSpPr>
          <p:nvPr>
            <p:ph type="sldNum" sz="quarter" idx="5"/>
          </p:nvPr>
        </p:nvSpPr>
        <p:spPr/>
        <p:txBody>
          <a:bodyPr/>
          <a:lstStyle/>
          <a:p>
            <a:fld id="{3263DED2-9D72-E84F-9DC8-B1050C91BE7A}" type="slidenum">
              <a:rPr lang="en-US" smtClean="0"/>
              <a:t>7</a:t>
            </a:fld>
            <a:endParaRPr lang="en-US"/>
          </a:p>
        </p:txBody>
      </p:sp>
    </p:spTree>
    <p:extLst>
      <p:ext uri="{BB962C8B-B14F-4D97-AF65-F5344CB8AC3E}">
        <p14:creationId xmlns:p14="http://schemas.microsoft.com/office/powerpoint/2010/main" val="941306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a:buChar char="•"/>
            </a:pPr>
            <a:r>
              <a:rPr lang="es" dirty="0"/>
              <a:t>En esta diapositiva se expone el calendario para el proceso de presentación de informes correspondiente a 2023.  </a:t>
            </a:r>
          </a:p>
          <a:p>
            <a:pPr rtl="0">
              <a:buFont typeface="Arial"/>
              <a:buChar char="•"/>
            </a:pPr>
            <a:r>
              <a:rPr lang="es" dirty="0"/>
              <a:t>En febrero y marzo, el Servicio de Asistencia para el indicador 6.5.1 de los ODS se puso en contacto con los países para pedirles que confirmaran sus coordinadores nacionales.  </a:t>
            </a:r>
            <a:endParaRPr lang="en-US" dirty="0">
              <a:cs typeface="Calibri"/>
            </a:endParaRPr>
          </a:p>
          <a:p>
            <a:pPr rtl="0">
              <a:buFont typeface="Arial"/>
              <a:buChar char="•"/>
            </a:pPr>
            <a:r>
              <a:rPr lang="es" dirty="0"/>
              <a:t>A mediados de abril se presentan la encuesta oficial y el materia de apoyo. Los países tienen aproximadamente cinco meses para completar la encuesta. Durante este período, los coordinadores se encargan de dirigir un proceso de consulta con múltiples partes interesadas para elaborar el informe nacional correspondiente a 2023.  </a:t>
            </a:r>
            <a:endParaRPr lang="en-US" dirty="0">
              <a:cs typeface="Calibri"/>
            </a:endParaRPr>
          </a:p>
          <a:p>
            <a:pPr rtl="0">
              <a:buFont typeface="Arial"/>
              <a:buChar char="•"/>
            </a:pPr>
            <a:r>
              <a:rPr lang="es" dirty="0"/>
              <a:t>El borrador definitivo de la encuesta deberá presentarse al Servicio de Asistencia a más tardar el 1 de octubre de 2023.  </a:t>
            </a:r>
            <a:endParaRPr lang="en-US" dirty="0">
              <a:cs typeface="Calibri"/>
            </a:endParaRPr>
          </a:p>
          <a:p>
            <a:pPr rtl="0">
              <a:buFont typeface="Arial"/>
              <a:buChar char="•"/>
            </a:pPr>
            <a:r>
              <a:rPr lang="es" dirty="0"/>
              <a:t>Durante octubre y noviembre, el Servicio de Asistencia aplicará procedimientos estándar de aseguramiento de la calidad antes de acordar con los coordinadores la versión definitiva de la encuesta nacional.  </a:t>
            </a:r>
            <a:endParaRPr lang="en-US" dirty="0">
              <a:cs typeface="Calibri"/>
            </a:endParaRPr>
          </a:p>
          <a:p>
            <a:pPr rtl="0">
              <a:buFont typeface="Arial"/>
              <a:buChar char="•"/>
            </a:pPr>
            <a:r>
              <a:rPr lang="es" dirty="0"/>
              <a:t>A continuación, a principios de 2024, el PNUMA presentará los informes definitivos a la División de Estadística de las Naciones Unidas, en el contexto del proceso anual de presentación de informes sobre la situación mundial con respecto a todos los ODS. </a:t>
            </a:r>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8</a:t>
            </a:fld>
            <a:endParaRPr lang="en-US"/>
          </a:p>
        </p:txBody>
      </p:sp>
    </p:spTree>
    <p:extLst>
      <p:ext uri="{BB962C8B-B14F-4D97-AF65-F5344CB8AC3E}">
        <p14:creationId xmlns:p14="http://schemas.microsoft.com/office/powerpoint/2010/main" val="2345045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Todos los coordinadores nacionales pueden recibir apoyo para la recopilación de datos sobre el indicador 6.5.1 de los ODS por medio de un buzón especial, denominado Servicio de Asistencia. El Servicio de Asistencia puede prestar apoyo sobre: </a:t>
            </a:r>
          </a:p>
          <a:p>
            <a:pPr rtl="0"/>
            <a:endParaRPr lang="en-US" dirty="0"/>
          </a:p>
          <a:p>
            <a:pPr rtl="0"/>
            <a:r>
              <a:rPr lang="es" dirty="0"/>
              <a:t>{CLIC}  - Cualquier duda relacionada con el proceso de presentación de informes.</a:t>
            </a:r>
            <a:endParaRPr lang="en-US" dirty="0"/>
          </a:p>
          <a:p>
            <a:pPr rtl="0"/>
            <a:r>
              <a:rPr lang="es" dirty="0"/>
              <a:t>{CLIC}  - El aseguramiento de la calidad: se alienta a los coordinadores a que envíen los «borradores provisionales» al Servicio de Asistencia para obtener comentarios y aclaraciones de manera oficiosa.  </a:t>
            </a:r>
            <a:endParaRPr lang="en-US" dirty="0"/>
          </a:p>
          <a:p>
            <a:pPr rtl="0"/>
            <a:r>
              <a:rPr lang="es" dirty="0"/>
              <a:t>{CLIC} - Los coordinadores deberán presentar el borrador definitivo de la encuesta al Servicio de Asistencia, que aplicará procedimientos estándar de aseguramiento de la calidad para comprobar que la encuesta se ha completado debidamente y que el cálculo de las puntuaciones es correcto.  </a:t>
            </a:r>
            <a:endParaRPr lang="en-US" dirty="0">
              <a:cs typeface="Calibri"/>
            </a:endParaRPr>
          </a:p>
          <a:p>
            <a:pPr rtl="0"/>
            <a:r>
              <a:rPr lang="es" dirty="0"/>
              <a:t>{CLIC}  - Por último, el Servicio de Asistencia puede ayudar a los países a enviar solicitudes al Programa de Apoyo para la GIRH del ODS 6.   </a:t>
            </a:r>
          </a:p>
          <a:p>
            <a:pPr rtl="0"/>
            <a:endParaRPr lang="en-US" dirty="0">
              <a:cs typeface="Calibri"/>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9</a:t>
            </a:fld>
            <a:endParaRPr lang="en-US"/>
          </a:p>
        </p:txBody>
      </p:sp>
    </p:spTree>
    <p:extLst>
      <p:ext uri="{BB962C8B-B14F-4D97-AF65-F5344CB8AC3E}">
        <p14:creationId xmlns:p14="http://schemas.microsoft.com/office/powerpoint/2010/main" val="1474219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dirty="0"/>
              <a:t>El equipo del Servicio de Asistencia, perteneciente al PNUMA (en su calidad de organismo custodio del indicador 6.5.1), está disponible para prestarle apoyo en todos los idiomas de las Naciones Unidas: inglés, francés, español, árabe, ruso y chino, así como portugués.  </a:t>
            </a:r>
          </a:p>
        </p:txBody>
      </p:sp>
      <p:sp>
        <p:nvSpPr>
          <p:cNvPr id="4" name="Slide Number Placeholder 3"/>
          <p:cNvSpPr>
            <a:spLocks noGrp="1"/>
          </p:cNvSpPr>
          <p:nvPr>
            <p:ph type="sldNum" sz="quarter" idx="5"/>
          </p:nvPr>
        </p:nvSpPr>
        <p:spPr/>
        <p:txBody>
          <a:bodyPr/>
          <a:lstStyle/>
          <a:p>
            <a:fld id="{3263DED2-9D72-E84F-9DC8-B1050C91BE7A}" type="slidenum">
              <a:rPr lang="en-US" smtClean="0"/>
              <a:t>10</a:t>
            </a:fld>
            <a:endParaRPr lang="en-US"/>
          </a:p>
        </p:txBody>
      </p:sp>
    </p:spTree>
    <p:extLst>
      <p:ext uri="{BB962C8B-B14F-4D97-AF65-F5344CB8AC3E}">
        <p14:creationId xmlns:p14="http://schemas.microsoft.com/office/powerpoint/2010/main" val="3536364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8233A42-179B-804A-A9CB-F4723EFD1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DF67573-9386-5E4C-A351-83433A90E899}"/>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9E9146E4-51CE-8F4E-BC0F-E6D2D2E52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20F8C-A80A-4241-BDA9-1FE579A8032E}"/>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92194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53A9-7D0E-E94F-8F55-748D5411D2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612B847-A802-E84B-A191-993D1FCA40D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84FB66A-902E-7E47-9225-87888CDDE1F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D5CD056-0FF1-F84F-94A8-111309C5068D}"/>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7F238259-A02D-2540-ABA3-6D6C0A071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E0DBE-4C4D-5948-81A1-C10F8DBF3D77}"/>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98983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5AF8-DB4A-A648-BE2C-EC4380AF7E8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64E039-D044-604E-8509-D75DE6F3E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878A40-22F8-1F4C-A61B-B11A06B94B5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FDC50E-B290-A641-94A5-71C815F34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0B8A766-CA64-9148-9D70-D783A08966F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F6F6AE-9CD6-CE43-90F8-71E85BF55E53}"/>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8" name="Footer Placeholder 7">
            <a:extLst>
              <a:ext uri="{FF2B5EF4-FFF2-40B4-BE49-F238E27FC236}">
                <a16:creationId xmlns:a16="http://schemas.microsoft.com/office/drawing/2014/main" id="{301E411F-BD36-E34D-9519-18686C310C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B6BA02-1F0E-2049-B075-AE73DE2B0DDB}"/>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175569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B25A7-15C2-2B45-AFFC-408767B56A5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84AA7-7CE6-314E-91AD-FFF6659200F4}"/>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4" name="Footer Placeholder 3">
            <a:extLst>
              <a:ext uri="{FF2B5EF4-FFF2-40B4-BE49-F238E27FC236}">
                <a16:creationId xmlns:a16="http://schemas.microsoft.com/office/drawing/2014/main" id="{5DF24BD5-6385-ED48-B79F-A36622227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60B104-E946-854E-9832-616F010E7C0F}"/>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4132009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62D409-8004-7342-AF20-33618B00F265}"/>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3" name="Footer Placeholder 2">
            <a:extLst>
              <a:ext uri="{FF2B5EF4-FFF2-40B4-BE49-F238E27FC236}">
                <a16:creationId xmlns:a16="http://schemas.microsoft.com/office/drawing/2014/main" id="{66FD32C9-413F-1B4F-85DB-E904DBB73E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56856F-E98D-4446-84BA-DCAF35F0BFE3}"/>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10251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70AA-64C3-C643-A7C3-D90CE10F53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E1EF65-8506-6640-A441-6A5ED2659C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9481A53-1430-4644-B4CC-0ADCF875F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4D5095-17B2-AD43-9147-031066999230}"/>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A73B8A23-487D-8443-901A-120099056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29872-910B-CC46-9AFE-79DF4B35E7F2}"/>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766979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9551-2A34-6747-B23A-EF2B218246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D6C26DD-E54B-5649-A9DD-EA8CF89471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B060EA-B588-3D4B-AEA9-A18FCCDFA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B0FF77-39A4-9647-AE00-19AA8E61EF95}"/>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A1B950CA-6C5A-9B46-A548-4A5EE8526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34F3A-DEDF-FF4A-97CB-8F3DC3D4297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659454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9AAC-22FF-5540-9ADE-74747FA2238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67140D0-9F7C-F345-9808-0639FB37950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11B8C1-DBE5-3548-91B9-3DBE9C8D5A53}"/>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C390B5B8-80B5-A448-8D84-42482085D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DCC72-30B1-834C-808B-90134D5FB715}"/>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4075916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1FE6B1-9A17-5444-ADEA-782D9014559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79E31A-0E1C-6742-A618-0CCE11E0977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A9E8B5-A29A-BF4B-87F1-2EBEE8223EDF}"/>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A6D292BA-8490-F147-AA45-46BC31C2A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75A07-4021-7445-BDC0-51799C3C157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248137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hasCustomPrompt="1"/>
          </p:nvPr>
        </p:nvSpPr>
        <p:spPr>
          <a:xfrm>
            <a:off x="530258" y="575036"/>
            <a:ext cx="5861116" cy="1809946"/>
          </a:xfrm>
        </p:spPr>
        <p:txBody>
          <a:bodyPr anchor="b"/>
          <a:lstStyle>
            <a:lvl1pPr algn="l">
              <a:defRPr sz="6000">
                <a:solidFill>
                  <a:schemeClr val="bg1"/>
                </a:solidFill>
                <a:latin typeface="Calibri" panose="020F0502020204030204" pitchFamily="34" charset="0"/>
                <a:cs typeface="Calibri" panose="020F0502020204030204" pitchFamily="34" charset="0"/>
              </a:defRPr>
            </a:lvl1pPr>
          </a:lstStyle>
          <a:p>
            <a:r>
              <a:rPr lang="en-GB"/>
              <a:t>01.</a:t>
            </a:r>
            <a:br>
              <a:rPr lang="en-GB"/>
            </a:br>
            <a:r>
              <a:rPr lang="en-GB"/>
              <a:t>Chapter Title</a:t>
            </a:r>
            <a:endParaRPr lang="en-US"/>
          </a:p>
        </p:txBody>
      </p:sp>
      <p:sp>
        <p:nvSpPr>
          <p:cNvPr id="27" name="Picture Placeholder 26">
            <a:extLst>
              <a:ext uri="{FF2B5EF4-FFF2-40B4-BE49-F238E27FC236}">
                <a16:creationId xmlns:a16="http://schemas.microsoft.com/office/drawing/2014/main" id="{071D836D-1A16-F441-A757-3C9447A9EBBA}"/>
              </a:ext>
            </a:extLst>
          </p:cNvPr>
          <p:cNvSpPr>
            <a:spLocks noGrp="1"/>
          </p:cNvSpPr>
          <p:nvPr>
            <p:ph type="pic" sz="quarter" idx="10"/>
          </p:nvPr>
        </p:nvSpPr>
        <p:spPr>
          <a:xfrm>
            <a:off x="7202488" y="0"/>
            <a:ext cx="4989512" cy="6858000"/>
          </a:xfr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33" name="Text Placeholder 32">
            <a:extLst>
              <a:ext uri="{FF2B5EF4-FFF2-40B4-BE49-F238E27FC236}">
                <a16:creationId xmlns:a16="http://schemas.microsoft.com/office/drawing/2014/main" id="{87218413-DD37-7442-9AB4-EB8095BA0FB4}"/>
              </a:ext>
            </a:extLst>
          </p:cNvPr>
          <p:cNvSpPr>
            <a:spLocks noGrp="1"/>
          </p:cNvSpPr>
          <p:nvPr>
            <p:ph type="body" sz="quarter" idx="11" hasCustomPrompt="1"/>
          </p:nvPr>
        </p:nvSpPr>
        <p:spPr>
          <a:xfrm>
            <a:off x="530225" y="2724150"/>
            <a:ext cx="5861050" cy="3243263"/>
          </a:xfrm>
        </p:spPr>
        <p:txBody>
          <a:bodyPr>
            <a:normAutofit/>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Introduce chapter here</a:t>
            </a:r>
            <a:endParaRPr lang="en-US"/>
          </a:p>
        </p:txBody>
      </p:sp>
    </p:spTree>
    <p:extLst>
      <p:ext uri="{BB962C8B-B14F-4D97-AF65-F5344CB8AC3E}">
        <p14:creationId xmlns:p14="http://schemas.microsoft.com/office/powerpoint/2010/main" val="402396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hasCustomPrompt="1"/>
          </p:nvPr>
        </p:nvSpPr>
        <p:spPr>
          <a:xfrm>
            <a:off x="530258" y="575036"/>
            <a:ext cx="5861116" cy="1809946"/>
          </a:xfrm>
        </p:spPr>
        <p:txBody>
          <a:bodyPr anchor="b"/>
          <a:lstStyle>
            <a:lvl1pPr algn="l">
              <a:defRPr sz="6000">
                <a:solidFill>
                  <a:schemeClr val="accent1"/>
                </a:solidFill>
              </a:defRPr>
            </a:lvl1pPr>
          </a:lstStyle>
          <a:p>
            <a:r>
              <a:rPr lang="en-GB"/>
              <a:t>01.</a:t>
            </a:r>
            <a:br>
              <a:rPr lang="en-GB"/>
            </a:br>
            <a:r>
              <a:rPr lang="en-GB"/>
              <a:t>Chapter Title</a:t>
            </a:r>
            <a:endParaRPr lang="en-US"/>
          </a:p>
        </p:txBody>
      </p:sp>
      <p:sp>
        <p:nvSpPr>
          <p:cNvPr id="27" name="Picture Placeholder 26">
            <a:extLst>
              <a:ext uri="{FF2B5EF4-FFF2-40B4-BE49-F238E27FC236}">
                <a16:creationId xmlns:a16="http://schemas.microsoft.com/office/drawing/2014/main" id="{071D836D-1A16-F441-A757-3C9447A9EBBA}"/>
              </a:ext>
            </a:extLst>
          </p:cNvPr>
          <p:cNvSpPr>
            <a:spLocks noGrp="1"/>
          </p:cNvSpPr>
          <p:nvPr>
            <p:ph type="pic" sz="quarter" idx="10"/>
          </p:nvPr>
        </p:nvSpPr>
        <p:spPr>
          <a:xfrm>
            <a:off x="7202488" y="0"/>
            <a:ext cx="4989512" cy="6858000"/>
          </a:xfrm>
        </p:spPr>
        <p:txBody>
          <a:bodyPr/>
          <a:lstStyle>
            <a:lvl1pPr>
              <a:defRPr>
                <a:solidFill>
                  <a:schemeClr val="accent1"/>
                </a:solidFill>
              </a:defRPr>
            </a:lvl1pPr>
          </a:lstStyle>
          <a:p>
            <a:r>
              <a:rPr lang="en-US"/>
              <a:t>Click icon to add picture</a:t>
            </a:r>
          </a:p>
        </p:txBody>
      </p:sp>
      <p:sp>
        <p:nvSpPr>
          <p:cNvPr id="33" name="Text Placeholder 32">
            <a:extLst>
              <a:ext uri="{FF2B5EF4-FFF2-40B4-BE49-F238E27FC236}">
                <a16:creationId xmlns:a16="http://schemas.microsoft.com/office/drawing/2014/main" id="{87218413-DD37-7442-9AB4-EB8095BA0FB4}"/>
              </a:ext>
            </a:extLst>
          </p:cNvPr>
          <p:cNvSpPr>
            <a:spLocks noGrp="1"/>
          </p:cNvSpPr>
          <p:nvPr>
            <p:ph type="body" sz="quarter" idx="11" hasCustomPrompt="1"/>
          </p:nvPr>
        </p:nvSpPr>
        <p:spPr>
          <a:xfrm>
            <a:off x="530225" y="2724150"/>
            <a:ext cx="5861050" cy="3243263"/>
          </a:xfrm>
        </p:spPr>
        <p:txBody>
          <a:bodyPr>
            <a:normAutofit/>
          </a:bodyPr>
          <a:lstStyle>
            <a:lvl1pPr marL="0" indent="0">
              <a:buNone/>
              <a:defRPr sz="2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Introduce chapter here</a:t>
            </a:r>
            <a:endParaRPr lang="en-US"/>
          </a:p>
        </p:txBody>
      </p:sp>
    </p:spTree>
    <p:extLst>
      <p:ext uri="{BB962C8B-B14F-4D97-AF65-F5344CB8AC3E}">
        <p14:creationId xmlns:p14="http://schemas.microsoft.com/office/powerpoint/2010/main" val="140599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4A7C46-BF12-0443-8F05-58EB407FE068}"/>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2C58A0A7-1F43-9348-BC0C-7A35B5E25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42EEA-4677-414E-86C4-3952C301AE18}"/>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838749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a:xfrm>
            <a:off x="838200" y="1692219"/>
            <a:ext cx="10515600" cy="1325563"/>
          </a:xfrm>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p:nvPr>
        </p:nvSpPr>
        <p:spPr>
          <a:xfrm>
            <a:off x="838200" y="3450389"/>
            <a:ext cx="10515600" cy="258840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text, outdoor, sign&#10;&#10;Description automatically generated">
            <a:extLst>
              <a:ext uri="{FF2B5EF4-FFF2-40B4-BE49-F238E27FC236}">
                <a16:creationId xmlns:a16="http://schemas.microsoft.com/office/drawing/2014/main" id="{512296DC-1B87-F9DD-C947-EE563BE964B2}"/>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180677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A picture containing text, outdoor, sign&#10;&#10;Description automatically generated">
            <a:extLst>
              <a:ext uri="{FF2B5EF4-FFF2-40B4-BE49-F238E27FC236}">
                <a16:creationId xmlns:a16="http://schemas.microsoft.com/office/drawing/2014/main" id="{280951B0-D3E7-3EA1-3667-9D3501D2F3F4}"/>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16611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hasCustomPrompt="1"/>
          </p:nvPr>
        </p:nvSpPr>
        <p:spPr/>
        <p:txBody>
          <a:bodyPr/>
          <a:lstStyle>
            <a:lvl1pPr marL="0" indent="0">
              <a:buNone/>
              <a:defRPr lang="en-GB" b="0" i="0" u="none" strike="noStrike" smtClean="0">
                <a:effectLst/>
                <a:latin typeface="Calibri" panose="020F0502020204030204" pitchFamily="34" charset="0"/>
                <a:cs typeface="Calibri" panose="020F050202020403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a:t>This is a sample paragraph.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endParaRPr lang="en-US"/>
          </a:p>
        </p:txBody>
      </p:sp>
    </p:spTree>
    <p:extLst>
      <p:ext uri="{BB962C8B-B14F-4D97-AF65-F5344CB8AC3E}">
        <p14:creationId xmlns:p14="http://schemas.microsoft.com/office/powerpoint/2010/main" val="132520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CD1AB-FA57-2C4A-BE1B-EAA17C92B023}"/>
              </a:ext>
            </a:extLst>
          </p:cNvPr>
          <p:cNvSpPr>
            <a:spLocks noGrp="1"/>
          </p:cNvSpPr>
          <p:nvPr>
            <p:ph idx="1" hasCustomPrompt="1"/>
          </p:nvPr>
        </p:nvSpPr>
        <p:spPr>
          <a:xfrm>
            <a:off x="838200" y="3180169"/>
            <a:ext cx="10515600" cy="2996793"/>
          </a:xfrm>
        </p:spPr>
        <p:txBody>
          <a:bodyPr/>
          <a:lstStyle>
            <a:lvl1pPr marL="0" indent="0">
              <a:buNone/>
              <a:defRPr lang="en-GB" b="0" i="0" u="none" strike="noStrike" smtClean="0">
                <a:effectLst/>
                <a:latin typeface="Calibri" panose="020F0502020204030204" pitchFamily="34" charset="0"/>
                <a:cs typeface="Calibri" panose="020F050202020403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a:t>This is a sample paragraph.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endParaRPr lang="en-US"/>
          </a:p>
        </p:txBody>
      </p:sp>
      <p:sp>
        <p:nvSpPr>
          <p:cNvPr id="7" name="Title 6">
            <a:extLst>
              <a:ext uri="{FF2B5EF4-FFF2-40B4-BE49-F238E27FC236}">
                <a16:creationId xmlns:a16="http://schemas.microsoft.com/office/drawing/2014/main" id="{01E06445-32DD-09A9-C854-9EF6937AA201}"/>
              </a:ext>
            </a:extLst>
          </p:cNvPr>
          <p:cNvSpPr>
            <a:spLocks noGrp="1"/>
          </p:cNvSpPr>
          <p:nvPr>
            <p:ph type="title"/>
          </p:nvPr>
        </p:nvSpPr>
        <p:spPr>
          <a:xfrm>
            <a:off x="838200" y="1619390"/>
            <a:ext cx="10515600" cy="1325563"/>
          </a:xfrm>
        </p:spPr>
        <p:txBody>
          <a:bodyPr/>
          <a:lstStyle/>
          <a:p>
            <a:r>
              <a:rPr lang="en-GB"/>
              <a:t>Click to edit Master title style</a:t>
            </a:r>
            <a:endParaRPr lang="en-US"/>
          </a:p>
        </p:txBody>
      </p:sp>
      <p:pic>
        <p:nvPicPr>
          <p:cNvPr id="2" name="Picture 1" descr="A picture containing text, outdoor, sign&#10;&#10;Description automatically generated">
            <a:extLst>
              <a:ext uri="{FF2B5EF4-FFF2-40B4-BE49-F238E27FC236}">
                <a16:creationId xmlns:a16="http://schemas.microsoft.com/office/drawing/2014/main" id="{62BF4676-60EC-7F1B-DB89-BFED28F0CE60}"/>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2997060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7B2-73DC-204A-9FE8-139D74B2C17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BCA5367-A322-7040-94F6-232159AE6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7C09378-E77E-FB4A-919D-39522A756549}"/>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8AAE89D9-F6DC-4146-86E8-D0A6BBC19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9612A-5BFE-6B4A-80F1-7980CF0D505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7559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87E2C-95FF-344D-9C30-A3949D3AA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4E5102-995A-A548-98A1-451E86F5C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9CDFC7-CF91-C44F-9DB1-384518C81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46E95F42-C551-A34D-8112-98AB1B5E6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49C128-A633-7C41-884E-77346682F7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9079F-867C-3049-A9CD-A4131F758290}" type="slidenum">
              <a:rPr lang="en-US" smtClean="0"/>
              <a:t>‹#›</a:t>
            </a:fld>
            <a:endParaRPr lang="en-US"/>
          </a:p>
        </p:txBody>
      </p:sp>
    </p:spTree>
    <p:extLst>
      <p:ext uri="{BB962C8B-B14F-4D97-AF65-F5344CB8AC3E}">
        <p14:creationId xmlns:p14="http://schemas.microsoft.com/office/powerpoint/2010/main" val="388624214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65" r:id="rId5"/>
    <p:sldLayoutId id="2147483664" r:id="rId6"/>
    <p:sldLayoutId id="2147483661" r:id="rId7"/>
    <p:sldLayoutId id="2147483663"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b="1" i="0" kern="1200">
          <a:solidFill>
            <a:schemeClr val="accent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hyperlink" Target="mailto:iwrmsdg651@un.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notesSlide" Target="../notesSlides/notesSlide13.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gwptoolbox.org/explore/iwrm-surve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47.png"/><Relationship Id="rId4" Type="http://schemas.openxmlformats.org/officeDocument/2006/relationships/hyperlink" Target="https://www.gwptoolbox.org/explore/iwrm-survey"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hyperlink" Target="https://cap-net.org/sdg-6-iwrm-support-program/" TargetMode="External"/><Relationship Id="rId3" Type="http://schemas.openxmlformats.org/officeDocument/2006/relationships/notesSlide" Target="../notesSlides/notesSlide25.xml"/><Relationship Id="rId7" Type="http://schemas.openxmlformats.org/officeDocument/2006/relationships/hyperlink" Target="http://iwrmdataportal.unepdhi.org/country-reports" TargetMode="Externa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48_F9CA95F.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17.xml"/><Relationship Id="rId6" Type="http://schemas.openxmlformats.org/officeDocument/2006/relationships/image" Target="../media/image55.png"/><Relationship Id="rId5" Type="http://schemas.openxmlformats.org/officeDocument/2006/relationships/hyperlink" Target="http://www.gwp.org/en/sdg6support/consultations/where-we-are/stage-1-activities/" TargetMode="External"/><Relationship Id="rId4" Type="http://schemas.openxmlformats.org/officeDocument/2006/relationships/hyperlink" Target="mailto:sdg6iwrmsp@gwp.org"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59.png"/><Relationship Id="rId4" Type="http://schemas.openxmlformats.org/officeDocument/2006/relationships/hyperlink" Target="https://www.gwp.org/en/sdg6support/consultations/where-we-need-to-go/stage-2-activitie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gwp.org/en/sdg6support/consultations/getting-there/stage-3-activities/"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65.png"/><Relationship Id="rId4" Type="http://schemas.microsoft.com/office/2018/10/relationships/comments" Target="../comments/modernComment_142_C63340F5.xml"/></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6.xml"/><Relationship Id="rId7"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hyperlink" Target="mailto:iwrmsdg651@un.org" TargetMode="Externa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E942CD6-1766-864C-9A66-6AA9B68E0D68}"/>
              </a:ext>
            </a:extLst>
          </p:cNvPr>
          <p:cNvSpPr txBox="1"/>
          <p:nvPr/>
        </p:nvSpPr>
        <p:spPr>
          <a:xfrm>
            <a:off x="523424" y="1508712"/>
            <a:ext cx="6431879" cy="2800767"/>
          </a:xfrm>
          <a:prstGeom prst="rect">
            <a:avLst/>
          </a:prstGeom>
          <a:noFill/>
        </p:spPr>
        <p:txBody>
          <a:bodyPr wrap="square" rtlCol="0">
            <a:spAutoFit/>
          </a:bodyPr>
          <a:lstStyle/>
          <a:p>
            <a:r>
              <a:rPr lang="en-US" sz="4400" b="1" dirty="0" err="1">
                <a:solidFill>
                  <a:srgbClr val="194869"/>
                </a:solidFill>
                <a:latin typeface="Calibri" panose="020F0502020204030204" pitchFamily="34" charset="0"/>
                <a:cs typeface="Calibri" panose="020F0502020204030204" pitchFamily="34" charset="0"/>
              </a:rPr>
              <a:t>Indicador</a:t>
            </a:r>
            <a:r>
              <a:rPr lang="en-US" sz="4400" b="1" dirty="0">
                <a:solidFill>
                  <a:srgbClr val="194869"/>
                </a:solidFill>
                <a:latin typeface="Calibri" panose="020F0502020204030204" pitchFamily="34" charset="0"/>
                <a:cs typeface="Calibri" panose="020F0502020204030204" pitchFamily="34" charset="0"/>
              </a:rPr>
              <a:t> 6.5.1 de </a:t>
            </a:r>
            <a:r>
              <a:rPr lang="en-US" sz="4400" b="1" dirty="0" err="1">
                <a:solidFill>
                  <a:srgbClr val="194869"/>
                </a:solidFill>
                <a:latin typeface="Calibri" panose="020F0502020204030204" pitchFamily="34" charset="0"/>
                <a:cs typeface="Calibri" panose="020F0502020204030204" pitchFamily="34" charset="0"/>
              </a:rPr>
              <a:t>los</a:t>
            </a:r>
            <a:r>
              <a:rPr lang="en-US" sz="4400" b="1" dirty="0">
                <a:solidFill>
                  <a:srgbClr val="194869"/>
                </a:solidFill>
                <a:latin typeface="Calibri" panose="020F0502020204030204" pitchFamily="34" charset="0"/>
                <a:cs typeface="Calibri" panose="020F0502020204030204" pitchFamily="34" charset="0"/>
              </a:rPr>
              <a:t> ODS</a:t>
            </a:r>
            <a:br>
              <a:rPr lang="en-US" sz="4400" b="1" dirty="0">
                <a:solidFill>
                  <a:srgbClr val="194869"/>
                </a:solidFill>
                <a:latin typeface="Calibri" panose="020F0502020204030204" pitchFamily="34" charset="0"/>
                <a:cs typeface="Calibri" panose="020F0502020204030204" pitchFamily="34" charset="0"/>
              </a:rPr>
            </a:br>
            <a:r>
              <a:rPr lang="en-US" sz="4400" b="1" dirty="0" err="1">
                <a:solidFill>
                  <a:srgbClr val="194869"/>
                </a:solidFill>
                <a:latin typeface="Calibri" panose="020F0502020204030204" pitchFamily="34" charset="0"/>
                <a:cs typeface="Calibri" panose="020F0502020204030204" pitchFamily="34" charset="0"/>
              </a:rPr>
              <a:t>Implementación</a:t>
            </a:r>
            <a:r>
              <a:rPr lang="en-US" sz="4400" b="1" dirty="0">
                <a:solidFill>
                  <a:srgbClr val="194869"/>
                </a:solidFill>
                <a:latin typeface="Calibri" panose="020F0502020204030204" pitchFamily="34" charset="0"/>
                <a:cs typeface="Calibri" panose="020F0502020204030204" pitchFamily="34" charset="0"/>
              </a:rPr>
              <a:t> de la </a:t>
            </a:r>
            <a:r>
              <a:rPr lang="en-US" sz="4400" b="1" dirty="0" err="1">
                <a:solidFill>
                  <a:srgbClr val="194869"/>
                </a:solidFill>
                <a:latin typeface="Calibri" panose="020F0502020204030204" pitchFamily="34" charset="0"/>
                <a:cs typeface="Calibri" panose="020F0502020204030204" pitchFamily="34" charset="0"/>
              </a:rPr>
              <a:t>gestión</a:t>
            </a:r>
            <a:r>
              <a:rPr lang="en-US" sz="4400" b="1" dirty="0">
                <a:solidFill>
                  <a:srgbClr val="194869"/>
                </a:solidFill>
                <a:latin typeface="Calibri" panose="020F0502020204030204" pitchFamily="34" charset="0"/>
                <a:cs typeface="Calibri" panose="020F0502020204030204" pitchFamily="34" charset="0"/>
              </a:rPr>
              <a:t> </a:t>
            </a:r>
            <a:r>
              <a:rPr lang="en-US" sz="4400" b="1" dirty="0" err="1">
                <a:solidFill>
                  <a:srgbClr val="194869"/>
                </a:solidFill>
                <a:latin typeface="Calibri" panose="020F0502020204030204" pitchFamily="34" charset="0"/>
                <a:cs typeface="Calibri" panose="020F0502020204030204" pitchFamily="34" charset="0"/>
              </a:rPr>
              <a:t>integrada</a:t>
            </a:r>
            <a:r>
              <a:rPr lang="en-US" sz="4400" b="1" dirty="0">
                <a:solidFill>
                  <a:srgbClr val="194869"/>
                </a:solidFill>
                <a:latin typeface="Calibri" panose="020F0502020204030204" pitchFamily="34" charset="0"/>
                <a:cs typeface="Calibri" panose="020F0502020204030204" pitchFamily="34" charset="0"/>
              </a:rPr>
              <a:t> de </a:t>
            </a:r>
            <a:r>
              <a:rPr lang="en-US" sz="4400" b="1" dirty="0" err="1">
                <a:solidFill>
                  <a:srgbClr val="194869"/>
                </a:solidFill>
                <a:latin typeface="Calibri" panose="020F0502020204030204" pitchFamily="34" charset="0"/>
                <a:cs typeface="Calibri" panose="020F0502020204030204" pitchFamily="34" charset="0"/>
              </a:rPr>
              <a:t>los</a:t>
            </a:r>
            <a:r>
              <a:rPr lang="en-US" sz="4400" b="1" dirty="0">
                <a:solidFill>
                  <a:srgbClr val="194869"/>
                </a:solidFill>
                <a:latin typeface="Calibri" panose="020F0502020204030204" pitchFamily="34" charset="0"/>
                <a:cs typeface="Calibri" panose="020F0502020204030204" pitchFamily="34" charset="0"/>
              </a:rPr>
              <a:t> </a:t>
            </a:r>
            <a:r>
              <a:rPr lang="en-US" sz="4400" b="1" dirty="0" err="1">
                <a:solidFill>
                  <a:srgbClr val="194869"/>
                </a:solidFill>
                <a:latin typeface="Calibri" panose="020F0502020204030204" pitchFamily="34" charset="0"/>
                <a:cs typeface="Calibri" panose="020F0502020204030204" pitchFamily="34" charset="0"/>
              </a:rPr>
              <a:t>recursos</a:t>
            </a:r>
            <a:r>
              <a:rPr lang="en-US" sz="4400" b="1" dirty="0">
                <a:solidFill>
                  <a:srgbClr val="194869"/>
                </a:solidFill>
                <a:latin typeface="Calibri" panose="020F0502020204030204" pitchFamily="34" charset="0"/>
                <a:cs typeface="Calibri" panose="020F0502020204030204" pitchFamily="34" charset="0"/>
              </a:rPr>
              <a:t> </a:t>
            </a:r>
            <a:r>
              <a:rPr lang="en-US" sz="4400" b="1" dirty="0" err="1">
                <a:solidFill>
                  <a:srgbClr val="194869"/>
                </a:solidFill>
                <a:latin typeface="Calibri" panose="020F0502020204030204" pitchFamily="34" charset="0"/>
                <a:cs typeface="Calibri" panose="020F0502020204030204" pitchFamily="34" charset="0"/>
              </a:rPr>
              <a:t>hídricos</a:t>
            </a:r>
            <a:r>
              <a:rPr lang="en-US" sz="4400" b="1" dirty="0">
                <a:solidFill>
                  <a:srgbClr val="194869"/>
                </a:solidFill>
                <a:latin typeface="Calibri" panose="020F0502020204030204" pitchFamily="34" charset="0"/>
                <a:cs typeface="Calibri" panose="020F0502020204030204" pitchFamily="34" charset="0"/>
              </a:rPr>
              <a:t> (GIRH)</a:t>
            </a:r>
          </a:p>
        </p:txBody>
      </p:sp>
      <p:sp>
        <p:nvSpPr>
          <p:cNvPr id="45" name="TextBox 44">
            <a:extLst>
              <a:ext uri="{FF2B5EF4-FFF2-40B4-BE49-F238E27FC236}">
                <a16:creationId xmlns:a16="http://schemas.microsoft.com/office/drawing/2014/main" id="{F806305B-3B97-AA4F-B6EB-B0223C9D44C0}"/>
              </a:ext>
            </a:extLst>
          </p:cNvPr>
          <p:cNvSpPr txBox="1"/>
          <p:nvPr/>
        </p:nvSpPr>
        <p:spPr>
          <a:xfrm>
            <a:off x="523424" y="4352778"/>
            <a:ext cx="643187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800"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Resumen del proceso de monitoreo y presentación de informes correspondiente a 2023 </a:t>
            </a:r>
          </a:p>
        </p:txBody>
      </p:sp>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717711" y="312242"/>
            <a:ext cx="1159654" cy="966379"/>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717711" y="5808281"/>
            <a:ext cx="6043307" cy="784468"/>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2100642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ctrTitle"/>
          </p:nvPr>
        </p:nvSpPr>
        <p:spPr>
          <a:xfrm>
            <a:off x="530257" y="230975"/>
            <a:ext cx="9542846" cy="1809946"/>
          </a:xfrm>
        </p:spPr>
        <p:txBody>
          <a:bodyPr>
            <a:normAutofit/>
          </a:bodyPr>
          <a:lstStyle/>
          <a:p>
            <a:r>
              <a:rPr lang="en-US" sz="4800" dirty="0" err="1"/>
              <a:t>Servicio</a:t>
            </a:r>
            <a:r>
              <a:rPr lang="en-US" sz="4800" dirty="0"/>
              <a:t> de </a:t>
            </a:r>
            <a:r>
              <a:rPr lang="en-US" sz="4800" dirty="0" err="1"/>
              <a:t>Asistencia</a:t>
            </a:r>
            <a:r>
              <a:rPr lang="en-US" sz="4800" dirty="0"/>
              <a:t> </a:t>
            </a:r>
            <a:br>
              <a:rPr lang="en-US" sz="4800" dirty="0"/>
            </a:br>
            <a:r>
              <a:rPr lang="en-US" sz="4800" dirty="0"/>
              <a:t>para </a:t>
            </a:r>
            <a:r>
              <a:rPr lang="en-US" sz="4800" dirty="0" err="1"/>
              <a:t>el</a:t>
            </a:r>
            <a:r>
              <a:rPr lang="en-US" sz="4800" dirty="0"/>
              <a:t> </a:t>
            </a:r>
            <a:r>
              <a:rPr lang="en-US" sz="4800" dirty="0" err="1"/>
              <a:t>indicador</a:t>
            </a:r>
            <a:r>
              <a:rPr lang="en-US" sz="4800" dirty="0"/>
              <a:t> 6.5.1 de </a:t>
            </a:r>
            <a:r>
              <a:rPr lang="en-US" sz="4800" dirty="0" err="1"/>
              <a:t>los</a:t>
            </a:r>
            <a:r>
              <a:rPr lang="en-US" sz="4800" dirty="0"/>
              <a:t> ODS </a:t>
            </a:r>
          </a:p>
        </p:txBody>
      </p:sp>
      <p:pic>
        <p:nvPicPr>
          <p:cNvPr id="6" name="Picture 5">
            <a:extLst>
              <a:ext uri="{FF2B5EF4-FFF2-40B4-BE49-F238E27FC236}">
                <a16:creationId xmlns:a16="http://schemas.microsoft.com/office/drawing/2014/main" id="{0F5D3AD4-49C5-93D4-D63D-790D12C8CC47}"/>
              </a:ext>
            </a:extLst>
          </p:cNvPr>
          <p:cNvPicPr>
            <a:picLocks noChangeAspect="1"/>
          </p:cNvPicPr>
          <p:nvPr/>
        </p:nvPicPr>
        <p:blipFill>
          <a:blip r:embed="rId3"/>
          <a:stretch>
            <a:fillRect/>
          </a:stretch>
        </p:blipFill>
        <p:spPr>
          <a:xfrm>
            <a:off x="9397619" y="2593711"/>
            <a:ext cx="1961284" cy="2331027"/>
          </a:xfrm>
          <a:prstGeom prst="rect">
            <a:avLst/>
          </a:prstGeom>
        </p:spPr>
      </p:pic>
      <p:pic>
        <p:nvPicPr>
          <p:cNvPr id="7" name="Picture 6" descr="A person with a beard in front of a bookshelf&#10;&#10;Description automatically generated">
            <a:extLst>
              <a:ext uri="{FF2B5EF4-FFF2-40B4-BE49-F238E27FC236}">
                <a16:creationId xmlns:a16="http://schemas.microsoft.com/office/drawing/2014/main" id="{9495E2B0-2050-7204-9133-2FADB58B9F42}"/>
              </a:ext>
            </a:extLst>
          </p:cNvPr>
          <p:cNvPicPr>
            <a:picLocks noChangeAspect="1"/>
          </p:cNvPicPr>
          <p:nvPr/>
        </p:nvPicPr>
        <p:blipFill>
          <a:blip r:embed="rId4"/>
          <a:stretch>
            <a:fillRect/>
          </a:stretch>
        </p:blipFill>
        <p:spPr>
          <a:xfrm>
            <a:off x="6824714" y="2474793"/>
            <a:ext cx="2131002" cy="2455718"/>
          </a:xfrm>
          <a:prstGeom prst="rect">
            <a:avLst/>
          </a:prstGeom>
        </p:spPr>
      </p:pic>
      <p:pic>
        <p:nvPicPr>
          <p:cNvPr id="8" name="Picture 7" descr="A picture containing person, clothing&#10;&#10;Description automatically generated">
            <a:extLst>
              <a:ext uri="{FF2B5EF4-FFF2-40B4-BE49-F238E27FC236}">
                <a16:creationId xmlns:a16="http://schemas.microsoft.com/office/drawing/2014/main" id="{02D3064D-9FDB-0292-8383-7907FD7EB4E8}"/>
              </a:ext>
            </a:extLst>
          </p:cNvPr>
          <p:cNvPicPr>
            <a:picLocks noChangeAspect="1"/>
          </p:cNvPicPr>
          <p:nvPr/>
        </p:nvPicPr>
        <p:blipFill>
          <a:blip r:embed="rId5"/>
          <a:stretch>
            <a:fillRect/>
          </a:stretch>
        </p:blipFill>
        <p:spPr>
          <a:xfrm>
            <a:off x="3844689" y="2489224"/>
            <a:ext cx="2382982" cy="2452256"/>
          </a:xfrm>
          <a:prstGeom prst="rect">
            <a:avLst/>
          </a:prstGeom>
        </p:spPr>
      </p:pic>
      <p:sp>
        <p:nvSpPr>
          <p:cNvPr id="9" name="TextBox 8">
            <a:extLst>
              <a:ext uri="{FF2B5EF4-FFF2-40B4-BE49-F238E27FC236}">
                <a16:creationId xmlns:a16="http://schemas.microsoft.com/office/drawing/2014/main" id="{255160A4-2E75-D755-7291-17B98AB8BE7F}"/>
              </a:ext>
            </a:extLst>
          </p:cNvPr>
          <p:cNvSpPr txBox="1"/>
          <p:nvPr/>
        </p:nvSpPr>
        <p:spPr>
          <a:xfrm>
            <a:off x="9585760"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002060"/>
                </a:solidFill>
                <a:cs typeface="Calibri"/>
              </a:rPr>
              <a:t>Maija</a:t>
            </a:r>
            <a:r>
              <a:rPr lang="en-US">
                <a:solidFill>
                  <a:srgbClr val="002060"/>
                </a:solidFill>
                <a:cs typeface="Calibri"/>
              </a:rPr>
              <a:t> </a:t>
            </a:r>
            <a:r>
              <a:rPr lang="en-US" err="1">
                <a:solidFill>
                  <a:srgbClr val="002060"/>
                </a:solidFill>
                <a:cs typeface="Calibri"/>
              </a:rPr>
              <a:t>Bertule</a:t>
            </a:r>
            <a:endParaRPr lang="en-US">
              <a:solidFill>
                <a:srgbClr val="002060"/>
              </a:solidFill>
              <a:cs typeface="Calibri"/>
            </a:endParaRPr>
          </a:p>
        </p:txBody>
      </p:sp>
      <p:sp>
        <p:nvSpPr>
          <p:cNvPr id="10" name="TextBox 9">
            <a:extLst>
              <a:ext uri="{FF2B5EF4-FFF2-40B4-BE49-F238E27FC236}">
                <a16:creationId xmlns:a16="http://schemas.microsoft.com/office/drawing/2014/main" id="{013E1EF9-7645-FB81-2618-6123DA8B21C8}"/>
              </a:ext>
            </a:extLst>
          </p:cNvPr>
          <p:cNvSpPr txBox="1"/>
          <p:nvPr/>
        </p:nvSpPr>
        <p:spPr>
          <a:xfrm>
            <a:off x="7202778"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Calibri"/>
              </a:rPr>
              <a:t>Paul Glennie </a:t>
            </a:r>
          </a:p>
        </p:txBody>
      </p:sp>
      <p:sp>
        <p:nvSpPr>
          <p:cNvPr id="11" name="TextBox 10">
            <a:extLst>
              <a:ext uri="{FF2B5EF4-FFF2-40B4-BE49-F238E27FC236}">
                <a16:creationId xmlns:a16="http://schemas.microsoft.com/office/drawing/2014/main" id="{C717D743-3C47-42BC-22AF-3492AA3878E2}"/>
              </a:ext>
            </a:extLst>
          </p:cNvPr>
          <p:cNvSpPr txBox="1"/>
          <p:nvPr/>
        </p:nvSpPr>
        <p:spPr>
          <a:xfrm>
            <a:off x="4250605" y="5088105"/>
            <a:ext cx="1870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Calibri"/>
              </a:rPr>
              <a:t>Lisbet R Hansen </a:t>
            </a:r>
          </a:p>
        </p:txBody>
      </p:sp>
      <p:sp>
        <p:nvSpPr>
          <p:cNvPr id="12" name="TextBox 11">
            <a:extLst>
              <a:ext uri="{FF2B5EF4-FFF2-40B4-BE49-F238E27FC236}">
                <a16:creationId xmlns:a16="http://schemas.microsoft.com/office/drawing/2014/main" id="{FAD8060F-E9CC-A145-D121-16FA0C5E2A18}"/>
              </a:ext>
            </a:extLst>
          </p:cNvPr>
          <p:cNvSpPr txBox="1"/>
          <p:nvPr/>
        </p:nvSpPr>
        <p:spPr>
          <a:xfrm>
            <a:off x="1419165"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Calibri"/>
              </a:rPr>
              <a:t>Julian </a:t>
            </a:r>
            <a:r>
              <a:rPr lang="en-US" err="1">
                <a:solidFill>
                  <a:srgbClr val="002060"/>
                </a:solidFill>
                <a:cs typeface="Calibri"/>
              </a:rPr>
              <a:t>Serafin</a:t>
            </a:r>
            <a:endParaRPr lang="en-US">
              <a:solidFill>
                <a:srgbClr val="002060"/>
              </a:solidFill>
              <a:cs typeface="Calibri"/>
            </a:endParaRPr>
          </a:p>
        </p:txBody>
      </p:sp>
      <p:pic>
        <p:nvPicPr>
          <p:cNvPr id="13" name="Picture 12">
            <a:extLst>
              <a:ext uri="{FF2B5EF4-FFF2-40B4-BE49-F238E27FC236}">
                <a16:creationId xmlns:a16="http://schemas.microsoft.com/office/drawing/2014/main" id="{6952C0E2-CD30-C8AE-606F-D6D788529E13}"/>
              </a:ext>
            </a:extLst>
          </p:cNvPr>
          <p:cNvPicPr>
            <a:picLocks noChangeAspect="1"/>
          </p:cNvPicPr>
          <p:nvPr/>
        </p:nvPicPr>
        <p:blipFill>
          <a:blip r:embed="rId6"/>
          <a:stretch>
            <a:fillRect/>
          </a:stretch>
        </p:blipFill>
        <p:spPr>
          <a:xfrm>
            <a:off x="782959" y="2547221"/>
            <a:ext cx="2647950" cy="2388052"/>
          </a:xfrm>
          <a:prstGeom prst="rect">
            <a:avLst/>
          </a:prstGeom>
        </p:spPr>
      </p:pic>
      <p:sp>
        <p:nvSpPr>
          <p:cNvPr id="14" name="Content Placeholder 2">
            <a:extLst>
              <a:ext uri="{FF2B5EF4-FFF2-40B4-BE49-F238E27FC236}">
                <a16:creationId xmlns:a16="http://schemas.microsoft.com/office/drawing/2014/main" id="{42824418-1F5B-120B-5BE5-DDA538304964}"/>
              </a:ext>
            </a:extLst>
          </p:cNvPr>
          <p:cNvSpPr txBox="1">
            <a:spLocks/>
          </p:cNvSpPr>
          <p:nvPr/>
        </p:nvSpPr>
        <p:spPr>
          <a:xfrm>
            <a:off x="837677" y="5608313"/>
            <a:ext cx="10783802" cy="10337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cs typeface="Calibri"/>
              </a:rPr>
              <a:t>Se </a:t>
            </a:r>
            <a:r>
              <a:rPr lang="en-US" dirty="0" err="1">
                <a:solidFill>
                  <a:schemeClr val="bg1"/>
                </a:solidFill>
                <a:cs typeface="Calibri"/>
              </a:rPr>
              <a:t>alienta</a:t>
            </a:r>
            <a:r>
              <a:rPr lang="en-US" dirty="0">
                <a:solidFill>
                  <a:schemeClr val="bg1"/>
                </a:solidFill>
                <a:cs typeface="Calibri"/>
              </a:rPr>
              <a:t> a </a:t>
            </a:r>
            <a:r>
              <a:rPr lang="en-US" dirty="0" err="1">
                <a:solidFill>
                  <a:schemeClr val="bg1"/>
                </a:solidFill>
                <a:cs typeface="Calibri"/>
              </a:rPr>
              <a:t>los</a:t>
            </a:r>
            <a:r>
              <a:rPr lang="en-US" dirty="0">
                <a:solidFill>
                  <a:schemeClr val="bg1"/>
                </a:solidFill>
                <a:cs typeface="Calibri"/>
              </a:rPr>
              <a:t> </a:t>
            </a:r>
            <a:r>
              <a:rPr lang="en-US" dirty="0" err="1">
                <a:solidFill>
                  <a:schemeClr val="bg1"/>
                </a:solidFill>
                <a:cs typeface="Calibri"/>
              </a:rPr>
              <a:t>coordinadores</a:t>
            </a:r>
            <a:r>
              <a:rPr lang="en-US" dirty="0">
                <a:solidFill>
                  <a:schemeClr val="bg1"/>
                </a:solidFill>
                <a:cs typeface="Calibri"/>
              </a:rPr>
              <a:t> a </a:t>
            </a:r>
            <a:r>
              <a:rPr lang="en-US" dirty="0" err="1">
                <a:solidFill>
                  <a:schemeClr val="bg1"/>
                </a:solidFill>
                <a:cs typeface="Calibri"/>
              </a:rPr>
              <a:t>ponerse</a:t>
            </a:r>
            <a:r>
              <a:rPr lang="en-US" dirty="0">
                <a:solidFill>
                  <a:schemeClr val="bg1"/>
                </a:solidFill>
                <a:cs typeface="Calibri"/>
              </a:rPr>
              <a:t> </a:t>
            </a:r>
            <a:r>
              <a:rPr lang="en-US" dirty="0" err="1">
                <a:solidFill>
                  <a:schemeClr val="bg1"/>
                </a:solidFill>
                <a:cs typeface="Calibri"/>
              </a:rPr>
              <a:t>en</a:t>
            </a:r>
            <a:r>
              <a:rPr lang="en-US" dirty="0">
                <a:solidFill>
                  <a:schemeClr val="bg1"/>
                </a:solidFill>
                <a:cs typeface="Calibri"/>
              </a:rPr>
              <a:t> </a:t>
            </a:r>
            <a:r>
              <a:rPr lang="en-US" dirty="0" err="1">
                <a:solidFill>
                  <a:schemeClr val="bg1"/>
                </a:solidFill>
                <a:cs typeface="Calibri"/>
              </a:rPr>
              <a:t>contacto</a:t>
            </a:r>
            <a:r>
              <a:rPr lang="en-US" dirty="0">
                <a:solidFill>
                  <a:schemeClr val="bg1"/>
                </a:solidFill>
                <a:cs typeface="Calibri"/>
              </a:rPr>
              <a:t> con </a:t>
            </a:r>
            <a:r>
              <a:rPr lang="en-US" dirty="0" err="1">
                <a:solidFill>
                  <a:schemeClr val="bg1"/>
                </a:solidFill>
                <a:cs typeface="Calibri"/>
              </a:rPr>
              <a:t>el</a:t>
            </a:r>
            <a:r>
              <a:rPr lang="en-US" dirty="0">
                <a:solidFill>
                  <a:schemeClr val="bg1"/>
                </a:solidFill>
                <a:cs typeface="Calibri"/>
              </a:rPr>
              <a:t> </a:t>
            </a:r>
            <a:r>
              <a:rPr lang="en-US" dirty="0" err="1">
                <a:solidFill>
                  <a:schemeClr val="bg1"/>
                </a:solidFill>
                <a:cs typeface="Calibri"/>
              </a:rPr>
              <a:t>equipo</a:t>
            </a:r>
            <a:r>
              <a:rPr lang="en-US" dirty="0">
                <a:solidFill>
                  <a:schemeClr val="bg1"/>
                </a:solidFill>
                <a:cs typeface="Calibri"/>
              </a:rPr>
              <a:t> del </a:t>
            </a:r>
            <a:r>
              <a:rPr lang="en-US" dirty="0" err="1">
                <a:solidFill>
                  <a:schemeClr val="bg1"/>
                </a:solidFill>
                <a:cs typeface="Calibri"/>
              </a:rPr>
              <a:t>Servicio</a:t>
            </a:r>
            <a:r>
              <a:rPr lang="en-US" dirty="0">
                <a:solidFill>
                  <a:schemeClr val="bg1"/>
                </a:solidFill>
                <a:cs typeface="Calibri"/>
              </a:rPr>
              <a:t> de </a:t>
            </a:r>
            <a:r>
              <a:rPr lang="en-US" dirty="0" err="1">
                <a:solidFill>
                  <a:schemeClr val="bg1"/>
                </a:solidFill>
                <a:cs typeface="Calibri"/>
              </a:rPr>
              <a:t>Asistencia</a:t>
            </a:r>
            <a:r>
              <a:rPr lang="en-US" dirty="0">
                <a:solidFill>
                  <a:schemeClr val="bg1"/>
                </a:solidFill>
                <a:cs typeface="Calibri"/>
              </a:rPr>
              <a:t>: </a:t>
            </a:r>
            <a:r>
              <a:rPr lang="en-US" dirty="0">
                <a:solidFill>
                  <a:schemeClr val="bg1"/>
                </a:solidFill>
                <a:cs typeface="Calibri"/>
                <a:hlinkClick r:id="rId7"/>
              </a:rPr>
              <a:t>iwrmsdg651@un.org</a:t>
            </a:r>
            <a:r>
              <a:rPr lang="en-US" dirty="0">
                <a:solidFill>
                  <a:schemeClr val="bg1"/>
                </a:solidFill>
                <a:cs typeface="Calibri"/>
              </a:rPr>
              <a:t>  </a:t>
            </a:r>
          </a:p>
        </p:txBody>
      </p:sp>
      <p:pic>
        <p:nvPicPr>
          <p:cNvPr id="15" name="Graphic 4" descr="Questions with solid fill">
            <a:extLst>
              <a:ext uri="{FF2B5EF4-FFF2-40B4-BE49-F238E27FC236}">
                <a16:creationId xmlns:a16="http://schemas.microsoft.com/office/drawing/2014/main" id="{DC967B6D-1839-6B42-D130-8D129C12BF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3103" y="361760"/>
            <a:ext cx="1548376" cy="1548376"/>
          </a:xfrm>
          <a:prstGeom prst="rect">
            <a:avLst/>
          </a:prstGeom>
        </p:spPr>
      </p:pic>
    </p:spTree>
    <p:extLst>
      <p:ext uri="{BB962C8B-B14F-4D97-AF65-F5344CB8AC3E}">
        <p14:creationId xmlns:p14="http://schemas.microsoft.com/office/powerpoint/2010/main" val="27434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8CBD-39B2-D146-8F8C-1C3B25132AFB}"/>
              </a:ext>
            </a:extLst>
          </p:cNvPr>
          <p:cNvSpPr>
            <a:spLocks noGrp="1"/>
          </p:cNvSpPr>
          <p:nvPr>
            <p:ph type="ctrTitle"/>
          </p:nvPr>
        </p:nvSpPr>
        <p:spPr>
          <a:xfrm>
            <a:off x="516015" y="575036"/>
            <a:ext cx="4511748" cy="1636536"/>
          </a:xfrm>
        </p:spPr>
        <p:txBody>
          <a:bodyPr>
            <a:normAutofit fontScale="90000"/>
          </a:bodyPr>
          <a:lstStyle/>
          <a:p>
            <a:r>
              <a:rPr lang="es" sz="6000" b="1" dirty="0">
                <a:solidFill>
                  <a:srgbClr val="194869"/>
                </a:solidFill>
                <a:latin typeface="Calibri"/>
                <a:cs typeface="Calibri"/>
              </a:rPr>
              <a:t>Guía para </a:t>
            </a:r>
            <a:br>
              <a:rPr lang="es" sz="6000" b="1" dirty="0">
                <a:solidFill>
                  <a:srgbClr val="194869"/>
                </a:solidFill>
                <a:latin typeface="Calibri"/>
                <a:cs typeface="Calibri"/>
              </a:rPr>
            </a:br>
            <a:r>
              <a:rPr lang="es" sz="6000" b="1" dirty="0">
                <a:solidFill>
                  <a:srgbClr val="194869"/>
                </a:solidFill>
                <a:latin typeface="Calibri"/>
                <a:cs typeface="Calibri"/>
              </a:rPr>
              <a:t>el monitoreo</a:t>
            </a:r>
            <a:endParaRPr lang="en-US" dirty="0"/>
          </a:p>
        </p:txBody>
      </p:sp>
      <p:sp>
        <p:nvSpPr>
          <p:cNvPr id="6" name="Title 1">
            <a:extLst>
              <a:ext uri="{FF2B5EF4-FFF2-40B4-BE49-F238E27FC236}">
                <a16:creationId xmlns:a16="http://schemas.microsoft.com/office/drawing/2014/main" id="{79058CBD-39B2-D146-8F8C-1C3B25132AFB}"/>
              </a:ext>
            </a:extLst>
          </p:cNvPr>
          <p:cNvSpPr txBox="1">
            <a:spLocks/>
          </p:cNvSpPr>
          <p:nvPr/>
        </p:nvSpPr>
        <p:spPr>
          <a:xfrm>
            <a:off x="5505992" y="642920"/>
            <a:ext cx="6187922" cy="18910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accent1"/>
                </a:solidFill>
                <a:latin typeface="Calibri" panose="020F0502020204030204" pitchFamily="34" charset="0"/>
                <a:ea typeface="+mj-ea"/>
                <a:cs typeface="Calibri" panose="020F0502020204030204" pitchFamily="34" charset="0"/>
              </a:defRPr>
            </a:lvl1pPr>
          </a:lstStyle>
          <a:p>
            <a:r>
              <a:rPr lang="es" sz="3600" dirty="0">
                <a:solidFill>
                  <a:srgbClr val="194869"/>
                </a:solidFill>
                <a:latin typeface="Calibri"/>
                <a:cs typeface="Calibri"/>
              </a:rPr>
              <a:t>Portal de datos sobre la GIRH</a:t>
            </a:r>
            <a:endParaRPr lang="en-US" sz="3600" dirty="0">
              <a:solidFill>
                <a:srgbClr val="194869"/>
              </a:solidFill>
              <a:latin typeface="Calibri"/>
              <a:cs typeface="Calibri"/>
            </a:endParaRPr>
          </a:p>
          <a:p>
            <a:endParaRPr lang="en-US" sz="2800" dirty="0">
              <a:solidFill>
                <a:srgbClr val="194869"/>
              </a:solidFill>
              <a:latin typeface="Calibri"/>
              <a:cs typeface="Calibri"/>
            </a:endParaRPr>
          </a:p>
          <a:p>
            <a:r>
              <a:rPr lang="en-US" sz="2800" dirty="0">
                <a:solidFill>
                  <a:srgbClr val="194869"/>
                </a:solidFill>
                <a:latin typeface="Calibri"/>
                <a:cs typeface="Calibri"/>
              </a:rPr>
              <a:t>http://</a:t>
            </a:r>
            <a:r>
              <a:rPr lang="en-US" sz="2800" dirty="0" err="1">
                <a:solidFill>
                  <a:srgbClr val="194869"/>
                </a:solidFill>
                <a:latin typeface="Calibri"/>
                <a:cs typeface="Calibri"/>
              </a:rPr>
              <a:t>iwrmdataportal.unepdhi.org</a:t>
            </a:r>
            <a:r>
              <a:rPr lang="en-US" sz="2800" dirty="0">
                <a:solidFill>
                  <a:srgbClr val="194869"/>
                </a:solidFill>
                <a:latin typeface="Calibri"/>
                <a:cs typeface="Calibri"/>
              </a:rPr>
              <a:t>/</a:t>
            </a:r>
          </a:p>
          <a:p>
            <a:endParaRPr lang="en-US" sz="1400" dirty="0"/>
          </a:p>
        </p:txBody>
      </p:sp>
      <p:pic>
        <p:nvPicPr>
          <p:cNvPr id="7" name="Picture 7" descr="Text&#10;&#10;Description automatically generated">
            <a:extLst>
              <a:ext uri="{FF2B5EF4-FFF2-40B4-BE49-F238E27FC236}">
                <a16:creationId xmlns:a16="http://schemas.microsoft.com/office/drawing/2014/main" id="{ED8868FB-DB0E-1A16-D7F6-FE4B47C2546F}"/>
              </a:ext>
            </a:extLst>
          </p:cNvPr>
          <p:cNvPicPr>
            <a:picLocks noChangeAspect="1"/>
          </p:cNvPicPr>
          <p:nvPr/>
        </p:nvPicPr>
        <p:blipFill>
          <a:blip r:embed="rId4"/>
          <a:stretch>
            <a:fillRect/>
          </a:stretch>
        </p:blipFill>
        <p:spPr>
          <a:xfrm>
            <a:off x="498086" y="2516053"/>
            <a:ext cx="4525991" cy="3749919"/>
          </a:xfrm>
          <a:prstGeom prst="rect">
            <a:avLst/>
          </a:prstGeom>
        </p:spPr>
      </p:pic>
      <p:sp>
        <p:nvSpPr>
          <p:cNvPr id="8" name="TextBox 7">
            <a:extLst>
              <a:ext uri="{FF2B5EF4-FFF2-40B4-BE49-F238E27FC236}">
                <a16:creationId xmlns:a16="http://schemas.microsoft.com/office/drawing/2014/main" id="{4F6E298E-CE33-659A-C3DB-DB7B490BF244}"/>
              </a:ext>
            </a:extLst>
          </p:cNvPr>
          <p:cNvSpPr txBox="1"/>
          <p:nvPr/>
        </p:nvSpPr>
        <p:spPr>
          <a:xfrm rot="-2280000">
            <a:off x="1002603" y="3455885"/>
            <a:ext cx="389166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4800" b="1" dirty="0">
                <a:solidFill>
                  <a:srgbClr val="C00000"/>
                </a:solidFill>
                <a:cs typeface="Calibri"/>
              </a:rPr>
              <a:t>LECTURA OBLIGATORIA</a:t>
            </a:r>
          </a:p>
        </p:txBody>
      </p:sp>
      <p:pic>
        <p:nvPicPr>
          <p:cNvPr id="9" name="Picture 4" descr="Graphical user interface, website&#10;&#10;Description automatically generated">
            <a:extLst>
              <a:ext uri="{FF2B5EF4-FFF2-40B4-BE49-F238E27FC236}">
                <a16:creationId xmlns:a16="http://schemas.microsoft.com/office/drawing/2014/main" id="{FA7DA04C-5AD3-3620-091F-9D844E4D5695}"/>
              </a:ext>
            </a:extLst>
          </p:cNvPr>
          <p:cNvPicPr>
            <a:picLocks noChangeAspect="1"/>
          </p:cNvPicPr>
          <p:nvPr/>
        </p:nvPicPr>
        <p:blipFill>
          <a:blip r:embed="rId5"/>
          <a:stretch>
            <a:fillRect/>
          </a:stretch>
        </p:blipFill>
        <p:spPr>
          <a:xfrm>
            <a:off x="5505992" y="2775363"/>
            <a:ext cx="6177848" cy="3097312"/>
          </a:xfrm>
          <a:prstGeom prst="rect">
            <a:avLst/>
          </a:prstGeom>
        </p:spPr>
      </p:pic>
    </p:spTree>
    <p:custDataLst>
      <p:tags r:id="rId1"/>
    </p:custDataLst>
    <p:extLst>
      <p:ext uri="{BB962C8B-B14F-4D97-AF65-F5344CB8AC3E}">
        <p14:creationId xmlns:p14="http://schemas.microsoft.com/office/powerpoint/2010/main" val="411727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B141AC-48C3-2D8E-9DBE-A200B3F56E6D}"/>
              </a:ext>
            </a:extLst>
          </p:cNvPr>
          <p:cNvPicPr>
            <a:picLocks noChangeAspect="1"/>
          </p:cNvPicPr>
          <p:nvPr/>
        </p:nvPicPr>
        <p:blipFill>
          <a:blip r:embed="rId3"/>
          <a:stretch>
            <a:fillRect/>
          </a:stretch>
        </p:blipFill>
        <p:spPr>
          <a:xfrm>
            <a:off x="183726" y="420430"/>
            <a:ext cx="11660173" cy="5734641"/>
          </a:xfrm>
          <a:prstGeom prst="rect">
            <a:avLst/>
          </a:prstGeom>
        </p:spPr>
      </p:pic>
    </p:spTree>
    <p:extLst>
      <p:ext uri="{BB962C8B-B14F-4D97-AF65-F5344CB8AC3E}">
        <p14:creationId xmlns:p14="http://schemas.microsoft.com/office/powerpoint/2010/main" val="4041911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431879" cy="3477875"/>
          </a:xfrm>
          <a:prstGeom prst="rect">
            <a:avLst/>
          </a:prstGeom>
          <a:noFill/>
        </p:spPr>
        <p:txBody>
          <a:bodyPr wrap="square" rtlCol="0">
            <a:spAutoFit/>
          </a:bodyPr>
          <a:lstStyle/>
          <a:p>
            <a:r>
              <a:rPr lang="en-US" sz="6000" b="1" dirty="0" err="1">
                <a:solidFill>
                  <a:srgbClr val="194869"/>
                </a:solidFill>
                <a:latin typeface="Calibri" panose="020F0502020204030204" pitchFamily="34" charset="0"/>
                <a:cs typeface="Calibri" panose="020F0502020204030204" pitchFamily="34" charset="0"/>
              </a:rPr>
              <a:t>Parte</a:t>
            </a:r>
            <a:r>
              <a:rPr lang="en-US" sz="6000" b="1" dirty="0">
                <a:solidFill>
                  <a:srgbClr val="194869"/>
                </a:solidFill>
                <a:latin typeface="Calibri" panose="020F0502020204030204" pitchFamily="34" charset="0"/>
                <a:cs typeface="Calibri" panose="020F0502020204030204" pitchFamily="34" charset="0"/>
              </a:rPr>
              <a:t> 3: </a:t>
            </a:r>
            <a:br>
              <a:rPr lang="en-US" sz="6000" b="1" dirty="0">
                <a:solidFill>
                  <a:srgbClr val="194869"/>
                </a:solidFill>
                <a:latin typeface="Calibri" panose="020F0502020204030204" pitchFamily="34" charset="0"/>
                <a:cs typeface="Calibri" panose="020F0502020204030204" pitchFamily="34" charset="0"/>
              </a:rPr>
            </a:br>
            <a:br>
              <a:rPr lang="en-US" sz="4000" b="1" dirty="0">
                <a:solidFill>
                  <a:srgbClr val="194869"/>
                </a:solidFill>
                <a:latin typeface="Calibri" panose="020F0502020204030204" pitchFamily="34" charset="0"/>
                <a:cs typeface="Calibri" panose="020F0502020204030204" pitchFamily="34" charset="0"/>
              </a:rPr>
            </a:br>
            <a:r>
              <a:rPr lang="en-US" sz="4000" b="1" dirty="0" err="1">
                <a:solidFill>
                  <a:srgbClr val="194869"/>
                </a:solidFill>
                <a:latin typeface="Calibri" panose="020F0502020204030204" pitchFamily="34" charset="0"/>
                <a:cs typeface="Calibri" panose="020F0502020204030204" pitchFamily="34" charset="0"/>
              </a:rPr>
              <a:t>Descripción</a:t>
            </a:r>
            <a:r>
              <a:rPr lang="en-US" sz="4000" b="1" dirty="0">
                <a:solidFill>
                  <a:srgbClr val="194869"/>
                </a:solidFill>
                <a:latin typeface="Calibri" panose="020F0502020204030204" pitchFamily="34" charset="0"/>
                <a:cs typeface="Calibri" panose="020F0502020204030204" pitchFamily="34" charset="0"/>
              </a:rPr>
              <a:t> general de la </a:t>
            </a:r>
            <a:r>
              <a:rPr lang="en-US" sz="4000" b="1" dirty="0" err="1">
                <a:solidFill>
                  <a:srgbClr val="194869"/>
                </a:solidFill>
                <a:latin typeface="Calibri" panose="020F0502020204030204" pitchFamily="34" charset="0"/>
                <a:cs typeface="Calibri" panose="020F0502020204030204" pitchFamily="34" charset="0"/>
              </a:rPr>
              <a:t>encuesta</a:t>
            </a:r>
            <a:r>
              <a:rPr lang="en-US" sz="4000" b="1" dirty="0">
                <a:solidFill>
                  <a:srgbClr val="194869"/>
                </a:solidFill>
                <a:latin typeface="Calibri" panose="020F0502020204030204" pitchFamily="34" charset="0"/>
                <a:cs typeface="Calibri" panose="020F0502020204030204" pitchFamily="34" charset="0"/>
              </a:rPr>
              <a:t> </a:t>
            </a:r>
            <a:r>
              <a:rPr lang="en-US" sz="4000" b="1" dirty="0" err="1">
                <a:solidFill>
                  <a:srgbClr val="194869"/>
                </a:solidFill>
                <a:latin typeface="Calibri" panose="020F0502020204030204" pitchFamily="34" charset="0"/>
                <a:cs typeface="Calibri" panose="020F0502020204030204" pitchFamily="34" charset="0"/>
              </a:rPr>
              <a:t>sobre</a:t>
            </a:r>
            <a:r>
              <a:rPr lang="en-US" sz="4000" b="1" dirty="0">
                <a:solidFill>
                  <a:srgbClr val="194869"/>
                </a:solidFill>
                <a:latin typeface="Calibri" panose="020F0502020204030204" pitchFamily="34" charset="0"/>
                <a:cs typeface="Calibri" panose="020F0502020204030204" pitchFamily="34" charset="0"/>
              </a:rPr>
              <a:t> </a:t>
            </a:r>
            <a:r>
              <a:rPr lang="en-US" sz="4000" b="1" dirty="0" err="1">
                <a:solidFill>
                  <a:srgbClr val="194869"/>
                </a:solidFill>
                <a:latin typeface="Calibri" panose="020F0502020204030204" pitchFamily="34" charset="0"/>
                <a:cs typeface="Calibri" panose="020F0502020204030204" pitchFamily="34" charset="0"/>
              </a:rPr>
              <a:t>el</a:t>
            </a:r>
            <a:r>
              <a:rPr lang="en-US" sz="4000" b="1" dirty="0">
                <a:solidFill>
                  <a:srgbClr val="194869"/>
                </a:solidFill>
                <a:latin typeface="Calibri" panose="020F0502020204030204" pitchFamily="34" charset="0"/>
                <a:cs typeface="Calibri" panose="020F0502020204030204" pitchFamily="34" charset="0"/>
              </a:rPr>
              <a:t> </a:t>
            </a:r>
            <a:r>
              <a:rPr lang="en-US" sz="4000" b="1" dirty="0" err="1">
                <a:solidFill>
                  <a:srgbClr val="194869"/>
                </a:solidFill>
                <a:latin typeface="Calibri" panose="020F0502020204030204" pitchFamily="34" charset="0"/>
                <a:cs typeface="Calibri" panose="020F0502020204030204" pitchFamily="34" charset="0"/>
              </a:rPr>
              <a:t>indicador</a:t>
            </a:r>
            <a:r>
              <a:rPr lang="en-US" sz="4000" b="1" dirty="0">
                <a:solidFill>
                  <a:srgbClr val="194869"/>
                </a:solidFill>
                <a:latin typeface="Calibri" panose="020F0502020204030204" pitchFamily="34" charset="0"/>
                <a:cs typeface="Calibri" panose="020F0502020204030204" pitchFamily="34" charset="0"/>
              </a:rPr>
              <a:t> 6.5.1 de </a:t>
            </a:r>
            <a:r>
              <a:rPr lang="en-US" sz="4000" b="1" dirty="0" err="1">
                <a:solidFill>
                  <a:srgbClr val="194869"/>
                </a:solidFill>
                <a:latin typeface="Calibri" panose="020F0502020204030204" pitchFamily="34" charset="0"/>
                <a:cs typeface="Calibri" panose="020F0502020204030204" pitchFamily="34" charset="0"/>
              </a:rPr>
              <a:t>los</a:t>
            </a:r>
            <a:r>
              <a:rPr lang="en-US" sz="4000" b="1" dirty="0">
                <a:solidFill>
                  <a:srgbClr val="194869"/>
                </a:solidFill>
                <a:latin typeface="Calibri" panose="020F0502020204030204" pitchFamily="34" charset="0"/>
                <a:cs typeface="Calibri" panose="020F0502020204030204" pitchFamily="34" charset="0"/>
              </a:rPr>
              <a:t> ODS</a:t>
            </a:r>
          </a:p>
        </p:txBody>
      </p:sp>
      <p:pic>
        <p:nvPicPr>
          <p:cNvPr id="7" name="Picture Placeholder 5">
            <a:extLst>
              <a:ext uri="{FF2B5EF4-FFF2-40B4-BE49-F238E27FC236}">
                <a16:creationId xmlns:a16="http://schemas.microsoft.com/office/drawing/2014/main" id="{16D9D361-D86B-D1AA-2B2E-E379A411AB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52094" y="0"/>
            <a:ext cx="4239905" cy="6858000"/>
          </a:xfrm>
          <a:prstGeom prst="rect">
            <a:avLst/>
          </a:prstGeom>
        </p:spPr>
      </p:pic>
      <p:sp>
        <p:nvSpPr>
          <p:cNvPr id="5" name="TextBox 4">
            <a:extLst>
              <a:ext uri="{FF2B5EF4-FFF2-40B4-BE49-F238E27FC236}">
                <a16:creationId xmlns:a16="http://schemas.microsoft.com/office/drawing/2014/main" id="{D4838182-1C6B-1E20-CDF2-A43FC5695AC1}"/>
              </a:ext>
            </a:extLst>
          </p:cNvPr>
          <p:cNvSpPr txBox="1"/>
          <p:nvPr/>
        </p:nvSpPr>
        <p:spPr>
          <a:xfrm>
            <a:off x="421824" y="499963"/>
            <a:ext cx="73495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Resumen</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del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proceso</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monitoreo</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y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presentación</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informes</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correspondiente</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a 2023 </a:t>
            </a:r>
          </a:p>
        </p:txBody>
      </p:sp>
      <p:sp>
        <p:nvSpPr>
          <p:cNvPr id="8" name="TextBox 7">
            <a:extLst>
              <a:ext uri="{FF2B5EF4-FFF2-40B4-BE49-F238E27FC236}">
                <a16:creationId xmlns:a16="http://schemas.microsoft.com/office/drawing/2014/main" id="{660AF6AB-F159-E345-1E4F-118589CA7181}"/>
              </a:ext>
            </a:extLst>
          </p:cNvPr>
          <p:cNvSpPr txBox="1"/>
          <p:nvPr/>
        </p:nvSpPr>
        <p:spPr>
          <a:xfrm>
            <a:off x="421824" y="117827"/>
            <a:ext cx="7063095" cy="400110"/>
          </a:xfrm>
          <a:prstGeom prst="rect">
            <a:avLst/>
          </a:prstGeom>
          <a:noFill/>
        </p:spPr>
        <p:txBody>
          <a:bodyPr wrap="square" rtlCol="0">
            <a:spAutoFit/>
          </a:bodyPr>
          <a:lstStyle/>
          <a:p>
            <a:r>
              <a:rPr lang="en-US" sz="2000" dirty="0" err="1">
                <a:solidFill>
                  <a:srgbClr val="194869"/>
                </a:solidFill>
                <a:latin typeface="Calibri" panose="020F0502020204030204" pitchFamily="34" charset="0"/>
                <a:cs typeface="Calibri" panose="020F0502020204030204" pitchFamily="34" charset="0"/>
              </a:rPr>
              <a:t>Indicador</a:t>
            </a:r>
            <a:r>
              <a:rPr lang="en-US" sz="2000" dirty="0">
                <a:solidFill>
                  <a:srgbClr val="194869"/>
                </a:solidFill>
                <a:latin typeface="Calibri" panose="020F0502020204030204" pitchFamily="34" charset="0"/>
                <a:cs typeface="Calibri" panose="020F0502020204030204" pitchFamily="34" charset="0"/>
              </a:rPr>
              <a:t> 6.5.1 de </a:t>
            </a:r>
            <a:r>
              <a:rPr lang="en-US" sz="2000" dirty="0" err="1">
                <a:solidFill>
                  <a:srgbClr val="194869"/>
                </a:solidFill>
                <a:latin typeface="Calibri" panose="020F0502020204030204" pitchFamily="34" charset="0"/>
                <a:cs typeface="Calibri" panose="020F0502020204030204" pitchFamily="34" charset="0"/>
              </a:rPr>
              <a:t>los</a:t>
            </a:r>
            <a:r>
              <a:rPr lang="en-US" sz="2000" dirty="0">
                <a:solidFill>
                  <a:srgbClr val="194869"/>
                </a:solidFill>
                <a:latin typeface="Calibri" panose="020F0502020204030204" pitchFamily="34" charset="0"/>
                <a:cs typeface="Calibri" panose="020F0502020204030204" pitchFamily="34" charset="0"/>
              </a:rPr>
              <a:t> ODS: </a:t>
            </a:r>
            <a:r>
              <a:rPr lang="en-US" sz="2000" dirty="0" err="1">
                <a:solidFill>
                  <a:srgbClr val="194869"/>
                </a:solidFill>
                <a:latin typeface="Calibri" panose="020F0502020204030204" pitchFamily="34" charset="0"/>
                <a:cs typeface="Calibri" panose="020F0502020204030204" pitchFamily="34" charset="0"/>
              </a:rPr>
              <a:t>Implementación</a:t>
            </a:r>
            <a:r>
              <a:rPr lang="en-US" sz="2000" dirty="0">
                <a:solidFill>
                  <a:srgbClr val="194869"/>
                </a:solidFill>
                <a:latin typeface="Calibri" panose="020F0502020204030204" pitchFamily="34" charset="0"/>
                <a:cs typeface="Calibri" panose="020F0502020204030204" pitchFamily="34" charset="0"/>
              </a:rPr>
              <a:t> de la GIRH</a:t>
            </a:r>
          </a:p>
        </p:txBody>
      </p:sp>
    </p:spTree>
    <p:extLst>
      <p:ext uri="{BB962C8B-B14F-4D97-AF65-F5344CB8AC3E}">
        <p14:creationId xmlns:p14="http://schemas.microsoft.com/office/powerpoint/2010/main" val="335718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FD685F-8C6A-F0A6-789F-1F7F0B59129E}"/>
              </a:ext>
            </a:extLst>
          </p:cNvPr>
          <p:cNvPicPr>
            <a:picLocks noChangeAspect="1"/>
          </p:cNvPicPr>
          <p:nvPr/>
        </p:nvPicPr>
        <p:blipFill>
          <a:blip r:embed="rId4"/>
          <a:stretch>
            <a:fillRect/>
          </a:stretch>
        </p:blipFill>
        <p:spPr>
          <a:xfrm>
            <a:off x="7048918" y="1871543"/>
            <a:ext cx="2963165" cy="5004646"/>
          </a:xfrm>
          <a:prstGeom prst="rect">
            <a:avLst/>
          </a:prstGeom>
        </p:spPr>
      </p:pic>
      <p:pic>
        <p:nvPicPr>
          <p:cNvPr id="8" name="Picture 7">
            <a:extLst>
              <a:ext uri="{FF2B5EF4-FFF2-40B4-BE49-F238E27FC236}">
                <a16:creationId xmlns:a16="http://schemas.microsoft.com/office/drawing/2014/main" id="{6466BF7C-FC7C-9651-88A4-DDB065DA3D86}"/>
              </a:ext>
            </a:extLst>
          </p:cNvPr>
          <p:cNvPicPr>
            <a:picLocks noChangeAspect="1"/>
          </p:cNvPicPr>
          <p:nvPr/>
        </p:nvPicPr>
        <p:blipFill>
          <a:blip r:embed="rId5"/>
          <a:stretch>
            <a:fillRect/>
          </a:stretch>
        </p:blipFill>
        <p:spPr>
          <a:xfrm>
            <a:off x="1682692" y="1853354"/>
            <a:ext cx="5321721" cy="5004646"/>
          </a:xfrm>
          <a:prstGeom prst="rect">
            <a:avLst/>
          </a:prstGeom>
        </p:spPr>
      </p:pic>
      <p:sp>
        <p:nvSpPr>
          <p:cNvPr id="2" name="Title 1">
            <a:extLst>
              <a:ext uri="{FF2B5EF4-FFF2-40B4-BE49-F238E27FC236}">
                <a16:creationId xmlns:a16="http://schemas.microsoft.com/office/drawing/2014/main" id="{044EC8E9-ABDE-1440-86B0-3FD383B5C40A}"/>
              </a:ext>
            </a:extLst>
          </p:cNvPr>
          <p:cNvSpPr>
            <a:spLocks noGrp="1"/>
          </p:cNvSpPr>
          <p:nvPr>
            <p:ph type="ctrTitle"/>
          </p:nvPr>
        </p:nvSpPr>
        <p:spPr>
          <a:xfrm>
            <a:off x="501882" y="43408"/>
            <a:ext cx="10954244" cy="1593774"/>
          </a:xfrm>
        </p:spPr>
        <p:txBody>
          <a:bodyPr>
            <a:normAutofit fontScale="90000"/>
          </a:bodyPr>
          <a:lstStyle/>
          <a:p>
            <a:r>
              <a:rPr lang="en-US" dirty="0" err="1"/>
              <a:t>Descripción</a:t>
            </a:r>
            <a:r>
              <a:rPr lang="en-US" dirty="0"/>
              <a:t> general de la </a:t>
            </a:r>
            <a:r>
              <a:rPr lang="en-US" dirty="0" err="1"/>
              <a:t>encuesta</a:t>
            </a:r>
            <a:r>
              <a:rPr lang="en-US" dirty="0"/>
              <a:t> </a:t>
            </a:r>
            <a:r>
              <a:rPr lang="en-US" dirty="0" err="1"/>
              <a:t>sobre</a:t>
            </a:r>
            <a:r>
              <a:rPr lang="en-US" dirty="0"/>
              <a:t> </a:t>
            </a:r>
            <a:r>
              <a:rPr lang="en-US" dirty="0" err="1"/>
              <a:t>el</a:t>
            </a:r>
            <a:r>
              <a:rPr lang="en-US" dirty="0"/>
              <a:t> </a:t>
            </a:r>
            <a:r>
              <a:rPr lang="en-US" dirty="0" err="1"/>
              <a:t>indicador</a:t>
            </a:r>
            <a:r>
              <a:rPr lang="en-US" dirty="0"/>
              <a:t> 6.5.1 de </a:t>
            </a:r>
            <a:r>
              <a:rPr lang="en-US" dirty="0" err="1"/>
              <a:t>los</a:t>
            </a:r>
            <a:r>
              <a:rPr lang="en-US" dirty="0"/>
              <a:t> ODS</a:t>
            </a:r>
          </a:p>
        </p:txBody>
      </p:sp>
      <p:pic>
        <p:nvPicPr>
          <p:cNvPr id="10" name="Picture 9">
            <a:extLst>
              <a:ext uri="{FF2B5EF4-FFF2-40B4-BE49-F238E27FC236}">
                <a16:creationId xmlns:a16="http://schemas.microsoft.com/office/drawing/2014/main" id="{5E360D66-C63D-8278-AB85-74EAC39E58B7}"/>
              </a:ext>
            </a:extLst>
          </p:cNvPr>
          <p:cNvPicPr>
            <a:picLocks noChangeAspect="1"/>
          </p:cNvPicPr>
          <p:nvPr/>
        </p:nvPicPr>
        <p:blipFill>
          <a:blip r:embed="rId6"/>
          <a:srcRect/>
          <a:stretch/>
        </p:blipFill>
        <p:spPr>
          <a:xfrm>
            <a:off x="1728798" y="2140835"/>
            <a:ext cx="1179501" cy="2000672"/>
          </a:xfrm>
          <a:prstGeom prst="rect">
            <a:avLst/>
          </a:prstGeom>
        </p:spPr>
      </p:pic>
      <p:pic>
        <p:nvPicPr>
          <p:cNvPr id="11" name="Picture 10">
            <a:extLst>
              <a:ext uri="{FF2B5EF4-FFF2-40B4-BE49-F238E27FC236}">
                <a16:creationId xmlns:a16="http://schemas.microsoft.com/office/drawing/2014/main" id="{C06C05B5-B2BB-6A23-D7B2-D120AAA148C8}"/>
              </a:ext>
            </a:extLst>
          </p:cNvPr>
          <p:cNvPicPr>
            <a:picLocks noChangeAspect="1"/>
          </p:cNvPicPr>
          <p:nvPr/>
        </p:nvPicPr>
        <p:blipFill>
          <a:blip r:embed="rId7"/>
          <a:srcRect/>
          <a:stretch/>
        </p:blipFill>
        <p:spPr>
          <a:xfrm>
            <a:off x="2945458" y="2181073"/>
            <a:ext cx="1337818" cy="1872000"/>
          </a:xfrm>
          <a:prstGeom prst="rect">
            <a:avLst/>
          </a:prstGeom>
        </p:spPr>
      </p:pic>
      <p:pic>
        <p:nvPicPr>
          <p:cNvPr id="12" name="Picture 11">
            <a:extLst>
              <a:ext uri="{FF2B5EF4-FFF2-40B4-BE49-F238E27FC236}">
                <a16:creationId xmlns:a16="http://schemas.microsoft.com/office/drawing/2014/main" id="{271499D2-29A9-7A86-07D0-1470A870E5F4}"/>
              </a:ext>
            </a:extLst>
          </p:cNvPr>
          <p:cNvPicPr>
            <a:picLocks noChangeAspect="1"/>
          </p:cNvPicPr>
          <p:nvPr/>
        </p:nvPicPr>
        <p:blipFill>
          <a:blip r:embed="rId8"/>
          <a:srcRect/>
          <a:stretch/>
        </p:blipFill>
        <p:spPr>
          <a:xfrm>
            <a:off x="4296778" y="2040542"/>
            <a:ext cx="1466417" cy="2052000"/>
          </a:xfrm>
          <a:prstGeom prst="rect">
            <a:avLst/>
          </a:prstGeom>
        </p:spPr>
      </p:pic>
      <p:pic>
        <p:nvPicPr>
          <p:cNvPr id="13" name="Picture 12">
            <a:extLst>
              <a:ext uri="{FF2B5EF4-FFF2-40B4-BE49-F238E27FC236}">
                <a16:creationId xmlns:a16="http://schemas.microsoft.com/office/drawing/2014/main" id="{AEBE07E9-9576-68A9-23A7-E357E4283253}"/>
              </a:ext>
            </a:extLst>
          </p:cNvPr>
          <p:cNvPicPr>
            <a:picLocks noChangeAspect="1"/>
          </p:cNvPicPr>
          <p:nvPr/>
        </p:nvPicPr>
        <p:blipFill>
          <a:blip r:embed="rId9"/>
          <a:srcRect/>
          <a:stretch/>
        </p:blipFill>
        <p:spPr>
          <a:xfrm>
            <a:off x="5763195" y="2030709"/>
            <a:ext cx="1157631" cy="2124000"/>
          </a:xfrm>
          <a:prstGeom prst="rect">
            <a:avLst/>
          </a:prstGeom>
        </p:spPr>
      </p:pic>
      <p:pic>
        <p:nvPicPr>
          <p:cNvPr id="17" name="Picture 16">
            <a:extLst>
              <a:ext uri="{FF2B5EF4-FFF2-40B4-BE49-F238E27FC236}">
                <a16:creationId xmlns:a16="http://schemas.microsoft.com/office/drawing/2014/main" id="{11CB3CE2-0F97-2D4E-06B0-6139DCB6021A}"/>
              </a:ext>
            </a:extLst>
          </p:cNvPr>
          <p:cNvPicPr>
            <a:picLocks noChangeAspect="1"/>
          </p:cNvPicPr>
          <p:nvPr/>
        </p:nvPicPr>
        <p:blipFill>
          <a:blip r:embed="rId10"/>
          <a:srcRect t="12212" b="12212"/>
          <a:stretch/>
        </p:blipFill>
        <p:spPr>
          <a:xfrm>
            <a:off x="7048918" y="2159702"/>
            <a:ext cx="1564003" cy="464363"/>
          </a:xfrm>
          <a:prstGeom prst="rect">
            <a:avLst/>
          </a:prstGeom>
        </p:spPr>
      </p:pic>
      <p:pic>
        <p:nvPicPr>
          <p:cNvPr id="20" name="Picture 19">
            <a:extLst>
              <a:ext uri="{FF2B5EF4-FFF2-40B4-BE49-F238E27FC236}">
                <a16:creationId xmlns:a16="http://schemas.microsoft.com/office/drawing/2014/main" id="{ECBE76A7-1DA4-7C87-D7DE-7A141289254D}"/>
              </a:ext>
            </a:extLst>
          </p:cNvPr>
          <p:cNvPicPr>
            <a:picLocks noChangeAspect="1"/>
          </p:cNvPicPr>
          <p:nvPr/>
        </p:nvPicPr>
        <p:blipFill>
          <a:blip r:embed="rId11"/>
          <a:stretch>
            <a:fillRect/>
          </a:stretch>
        </p:blipFill>
        <p:spPr>
          <a:xfrm>
            <a:off x="508000" y="1589263"/>
            <a:ext cx="5588000" cy="330200"/>
          </a:xfrm>
          <a:prstGeom prst="rect">
            <a:avLst/>
          </a:prstGeom>
        </p:spPr>
      </p:pic>
      <p:pic>
        <p:nvPicPr>
          <p:cNvPr id="21" name="Picture 20">
            <a:extLst>
              <a:ext uri="{FF2B5EF4-FFF2-40B4-BE49-F238E27FC236}">
                <a16:creationId xmlns:a16="http://schemas.microsoft.com/office/drawing/2014/main" id="{66892B4B-C049-563D-1D52-3803C6BE1DEC}"/>
              </a:ext>
            </a:extLst>
          </p:cNvPr>
          <p:cNvPicPr>
            <a:picLocks noChangeAspect="1"/>
          </p:cNvPicPr>
          <p:nvPr/>
        </p:nvPicPr>
        <p:blipFill>
          <a:blip r:embed="rId12"/>
          <a:stretch>
            <a:fillRect/>
          </a:stretch>
        </p:blipFill>
        <p:spPr>
          <a:xfrm>
            <a:off x="7101207" y="2717800"/>
            <a:ext cx="1849988" cy="1528986"/>
          </a:xfrm>
          <a:prstGeom prst="rect">
            <a:avLst/>
          </a:prstGeom>
        </p:spPr>
      </p:pic>
      <p:pic>
        <p:nvPicPr>
          <p:cNvPr id="24" name="Picture 23" descr="Diagram, text&#10;&#10;Description automatically generated">
            <a:extLst>
              <a:ext uri="{FF2B5EF4-FFF2-40B4-BE49-F238E27FC236}">
                <a16:creationId xmlns:a16="http://schemas.microsoft.com/office/drawing/2014/main" id="{E7D2E93D-257E-D206-02E3-0FDEE8BC3103}"/>
              </a:ext>
            </a:extLst>
          </p:cNvPr>
          <p:cNvPicPr>
            <a:picLocks noChangeAspect="1"/>
          </p:cNvPicPr>
          <p:nvPr/>
        </p:nvPicPr>
        <p:blipFill>
          <a:blip r:embed="rId13"/>
          <a:stretch>
            <a:fillRect/>
          </a:stretch>
        </p:blipFill>
        <p:spPr>
          <a:xfrm>
            <a:off x="7098898" y="4281198"/>
            <a:ext cx="1744882" cy="2196000"/>
          </a:xfrm>
          <a:prstGeom prst="rect">
            <a:avLst/>
          </a:prstGeom>
        </p:spPr>
      </p:pic>
    </p:spTree>
    <p:custDataLst>
      <p:tags r:id="rId1"/>
    </p:custDataLst>
    <p:extLst>
      <p:ext uri="{BB962C8B-B14F-4D97-AF65-F5344CB8AC3E}">
        <p14:creationId xmlns:p14="http://schemas.microsoft.com/office/powerpoint/2010/main" val="217485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utoRev="1" fill="hold" nodeType="clickEffect">
                                  <p:stCondLst>
                                    <p:cond delay="0"/>
                                  </p:stCondLst>
                                  <p:childTnLst>
                                    <p:animScale>
                                      <p:cBhvr>
                                        <p:cTn id="10" dur="2000" fill="hold"/>
                                        <p:tgtEl>
                                          <p:spTgt spid="1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autoRev="1" fill="hold" nodeType="clickEffect">
                                  <p:stCondLst>
                                    <p:cond delay="0"/>
                                  </p:stCondLst>
                                  <p:childTnLst>
                                    <p:animScale>
                                      <p:cBhvr>
                                        <p:cTn id="14" dur="2000" fill="hold"/>
                                        <p:tgtEl>
                                          <p:spTgt spid="12"/>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autoRev="1" fill="hold" nodeType="clickEffect">
                                  <p:stCondLst>
                                    <p:cond delay="0"/>
                                  </p:stCondLst>
                                  <p:childTnLst>
                                    <p:animScale>
                                      <p:cBhvr>
                                        <p:cTn id="18" dur="2000" fill="hold"/>
                                        <p:tgtEl>
                                          <p:spTgt spid="13"/>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autoRev="1" fill="hold" nodeType="clickEffect">
                                  <p:stCondLst>
                                    <p:cond delay="0"/>
                                  </p:stCondLst>
                                  <p:childTnLst>
                                    <p:animScale>
                                      <p:cBhvr>
                                        <p:cTn id="22" dur="2000" fill="hold"/>
                                        <p:tgtEl>
                                          <p:spTgt spid="17"/>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autoRev="1" fill="hold" nodeType="clickEffect">
                                  <p:stCondLst>
                                    <p:cond delay="0"/>
                                  </p:stCondLst>
                                  <p:childTnLst>
                                    <p:animScale>
                                      <p:cBhvr>
                                        <p:cTn id="26" dur="2000" fill="hold"/>
                                        <p:tgtEl>
                                          <p:spTgt spid="21"/>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autoRev="1" fill="hold" nodeType="clickEffect">
                                  <p:stCondLst>
                                    <p:cond delay="0"/>
                                  </p:stCondLst>
                                  <p:childTnLst>
                                    <p:animScale>
                                      <p:cBhvr>
                                        <p:cTn id="3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753154" y="365125"/>
            <a:ext cx="11273746" cy="1325563"/>
          </a:xfrm>
        </p:spPr>
        <p:txBody>
          <a:bodyPr/>
          <a:lstStyle/>
          <a:p>
            <a:r>
              <a:rPr lang="es" sz="4400" b="1" dirty="0">
                <a:solidFill>
                  <a:srgbClr val="194869"/>
                </a:solidFill>
                <a:latin typeface="Calibri"/>
                <a:cs typeface="Calibri Light"/>
              </a:rPr>
              <a:t>Cómo responder a las preguntas de la encuesta</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753154" y="1932016"/>
            <a:ext cx="10623683" cy="3780890"/>
          </a:xfrm>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s" sz="2800" b="1" i="0" u="none" strike="noStrike" kern="1200" cap="none" spc="0" normalizeH="0" baseline="0" noProof="0" dirty="0">
                <a:ln>
                  <a:noFill/>
                </a:ln>
                <a:solidFill>
                  <a:srgbClr val="002060"/>
                </a:solidFill>
                <a:effectLst/>
                <a:uLnTx/>
                <a:uFillTx/>
                <a:latin typeface="Calibri"/>
                <a:ea typeface="+mn-ea"/>
                <a:cs typeface="Arial"/>
              </a:rPr>
              <a:t>Basarse en los informes presentados en 2017 y 2020</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s" sz="2800" b="1" i="0" u="none" strike="noStrike" kern="1200" cap="none" spc="0" normalizeH="0" baseline="0" noProof="0" dirty="0">
                <a:ln>
                  <a:noFill/>
                </a:ln>
                <a:solidFill>
                  <a:srgbClr val="002060"/>
                </a:solidFill>
                <a:effectLst/>
                <a:uLnTx/>
                <a:uFillTx/>
                <a:latin typeface="Calibri"/>
                <a:ea typeface="+mn-ea"/>
                <a:cs typeface="Arial"/>
              </a:rPr>
              <a:t>Puntuar en incrementos de 10, del 0 al</a:t>
            </a:r>
            <a:r>
              <a:rPr kumimoji="0" lang="en" sz="2800" b="1" i="0" u="none" strike="noStrike" kern="1200" cap="none" spc="0" normalizeH="0" baseline="0" noProof="0" dirty="0">
                <a:ln>
                  <a:noFill/>
                </a:ln>
                <a:solidFill>
                  <a:srgbClr val="002060"/>
                </a:solidFill>
                <a:effectLst/>
                <a:uLnTx/>
                <a:uFillTx/>
                <a:latin typeface="Calibri"/>
                <a:ea typeface="+mn-ea"/>
                <a:cs typeface="Arial"/>
              </a:rPr>
              <a:t> 100</a:t>
            </a:r>
            <a:r>
              <a:rPr kumimoji="0" lang="en" sz="2400" b="0" i="0" u="none" strike="noStrike" kern="1200" cap="none" spc="0" normalizeH="0" baseline="0" noProof="0" dirty="0">
                <a:ln>
                  <a:noFill/>
                </a:ln>
                <a:solidFill>
                  <a:srgbClr val="002060"/>
                </a:solidFill>
                <a:effectLst/>
                <a:uLnTx/>
                <a:uFillTx/>
                <a:latin typeface="Calibri"/>
                <a:ea typeface="+mn-ea"/>
                <a:cs typeface="Arial"/>
              </a:rPr>
              <a:t> </a:t>
            </a:r>
            <a:br>
              <a:rPr kumimoji="0" lang="en-AU"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es" sz="2400" b="0" i="0" u="none" strike="noStrike" kern="1200" cap="none" spc="0" normalizeH="0" baseline="0" noProof="0" dirty="0">
                <a:ln>
                  <a:noFill/>
                </a:ln>
                <a:solidFill>
                  <a:srgbClr val="002060"/>
                </a:solidFill>
                <a:effectLst/>
                <a:uLnTx/>
                <a:uFillTx/>
                <a:latin typeface="Calibri"/>
                <a:ea typeface="+mn-ea"/>
                <a:cs typeface="Arial"/>
              </a:rPr>
              <a:t>(es decir, 0, 10, 20, 30, 40, 50, 60, 70, 80, 90 o 100).</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s" sz="2800" b="1" i="0" u="none" strike="noStrike" kern="1200" cap="none" spc="0" normalizeH="0" baseline="0" noProof="0" dirty="0">
                <a:ln>
                  <a:noFill/>
                </a:ln>
                <a:solidFill>
                  <a:srgbClr val="002060"/>
                </a:solidFill>
                <a:effectLst/>
                <a:uLnTx/>
                <a:uFillTx/>
                <a:latin typeface="Calibri"/>
                <a:ea typeface="+mn-ea"/>
                <a:cs typeface="Arial"/>
              </a:rPr>
              <a:t>Seis descripciones de los umbrales </a:t>
            </a:r>
            <a:r>
              <a:rPr kumimoji="0" lang="es" sz="2800" b="0" i="0" u="none" strike="noStrike" kern="1200" cap="none" spc="0" normalizeH="0" baseline="0" noProof="0" dirty="0">
                <a:ln>
                  <a:noFill/>
                </a:ln>
                <a:solidFill>
                  <a:srgbClr val="002060"/>
                </a:solidFill>
                <a:effectLst/>
                <a:uLnTx/>
                <a:uFillTx/>
                <a:latin typeface="Calibri"/>
                <a:ea typeface="+mn-ea"/>
                <a:cs typeface="Arial"/>
              </a:rPr>
              <a:t>para ayudar a asignar la puntuación (con respecto a cada pregunta). </a:t>
            </a:r>
            <a:endParaRPr kumimoji="0" lang="en-AU" sz="28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s" sz="2800" b="1" i="0" u="none" strike="noStrike" kern="1200" cap="none" spc="0" normalizeH="0" baseline="0" noProof="0" dirty="0">
                <a:ln>
                  <a:noFill/>
                </a:ln>
                <a:solidFill>
                  <a:srgbClr val="002060"/>
                </a:solidFill>
                <a:effectLst/>
                <a:uLnTx/>
                <a:uFillTx/>
                <a:latin typeface="Calibri"/>
                <a:ea typeface="+mn-ea"/>
                <a:cs typeface="Arial"/>
              </a:rPr>
              <a:t>Completar las respuestas de desarrollo:</a:t>
            </a:r>
            <a:r>
              <a:rPr kumimoji="0" lang="es" sz="2800" b="0" i="0" u="none" strike="noStrike" kern="1200" cap="none" spc="0" normalizeH="0" baseline="0" noProof="0" dirty="0">
                <a:ln>
                  <a:noFill/>
                </a:ln>
                <a:solidFill>
                  <a:srgbClr val="002060"/>
                </a:solidFill>
                <a:effectLst/>
                <a:uLnTx/>
                <a:uFillTx/>
                <a:latin typeface="Calibri"/>
                <a:ea typeface="+mn-ea"/>
                <a:cs typeface="Arial"/>
              </a:rPr>
              <a:t> «Situación y avances» y «Formas de avanzar» (de cada pregunta).</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s" sz="2800" b="0" i="0" u="none" strike="noStrike" kern="1200" cap="none" spc="0" normalizeH="0" baseline="0" noProof="0" dirty="0">
                <a:ln>
                  <a:noFill/>
                </a:ln>
                <a:solidFill>
                  <a:srgbClr val="002060"/>
                </a:solidFill>
                <a:effectLst/>
                <a:uLnTx/>
                <a:uFillTx/>
                <a:latin typeface="Calibri"/>
                <a:ea typeface="+mn-ea"/>
                <a:cs typeface="Arial"/>
              </a:rPr>
              <a:t>Responder a </a:t>
            </a:r>
            <a:r>
              <a:rPr kumimoji="0" lang="es" sz="2800" b="1" i="0" u="none" strike="noStrike" kern="1200" cap="none" spc="0" normalizeH="0" baseline="0" noProof="0" dirty="0">
                <a:ln>
                  <a:noFill/>
                </a:ln>
                <a:solidFill>
                  <a:srgbClr val="002060"/>
                </a:solidFill>
                <a:effectLst/>
                <a:uLnTx/>
                <a:uFillTx/>
                <a:latin typeface="Calibri"/>
                <a:ea typeface="+mn-ea"/>
                <a:cs typeface="Arial"/>
              </a:rPr>
              <a:t>todas las preguntas</a:t>
            </a:r>
            <a:r>
              <a:rPr kumimoji="0" lang="es" sz="2800" b="0" i="0" u="none" strike="noStrike" kern="1200" cap="none" spc="0" normalizeH="0" baseline="0" noProof="0" dirty="0">
                <a:ln>
                  <a:noFill/>
                </a:ln>
                <a:solidFill>
                  <a:srgbClr val="002060"/>
                </a:solidFill>
                <a:effectLst/>
                <a:uLnTx/>
                <a:uFillTx/>
                <a:latin typeface="Calibri"/>
                <a:ea typeface="+mn-ea"/>
                <a:cs typeface="Arial"/>
              </a:rPr>
              <a:t> (no dejar ninguna en blanco).</a:t>
            </a:r>
          </a:p>
        </p:txBody>
      </p:sp>
      <p:sp>
        <p:nvSpPr>
          <p:cNvPr id="7" name="Rectangle 6"/>
          <p:cNvSpPr/>
          <p:nvPr/>
        </p:nvSpPr>
        <p:spPr>
          <a:xfrm>
            <a:off x="964938" y="5954234"/>
            <a:ext cx="10950615" cy="480131"/>
          </a:xfrm>
          <a:prstGeom prst="rect">
            <a:avLst/>
          </a:prstGeom>
        </p:spPr>
        <p:txBody>
          <a:bodyPr wrap="square" lIns="91440" tIns="45720" rIns="91440" bIns="45720" anchor="t">
            <a:spAutoFit/>
          </a:bodyPr>
          <a:lstStyle/>
          <a:p>
            <a:pPr>
              <a:lnSpc>
                <a:spcPct val="90000"/>
              </a:lnSpc>
              <a:spcBef>
                <a:spcPts val="1000"/>
              </a:spcBef>
            </a:pPr>
            <a:r>
              <a:rPr lang="es" sz="2800" b="1" dirty="0">
                <a:solidFill>
                  <a:srgbClr val="C00000"/>
                </a:solidFill>
                <a:latin typeface="Calibri Light"/>
                <a:cs typeface="Arial"/>
              </a:rPr>
              <a:t>Prestar especial atención a todos los textos explicativos y las notas al pie.</a:t>
            </a:r>
            <a:r>
              <a:rPr lang="es" sz="2800" dirty="0">
                <a:solidFill>
                  <a:srgbClr val="002060"/>
                </a:solidFill>
                <a:latin typeface="Calibri Light"/>
                <a:cs typeface="Arial"/>
              </a:rPr>
              <a:t> </a:t>
            </a:r>
            <a:endParaRPr lang="en-US" sz="2800" dirty="0">
              <a:solidFill>
                <a:srgbClr val="002060"/>
              </a:solidFill>
              <a:latin typeface="Calibri Light"/>
              <a:cs typeface="Arial" panose="020B0604020202020204" pitchFamily="34" charset="0"/>
            </a:endParaRPr>
          </a:p>
        </p:txBody>
      </p:sp>
    </p:spTree>
    <p:custDataLst>
      <p:tags r:id="rId1"/>
    </p:custDataLst>
    <p:extLst>
      <p:ext uri="{BB962C8B-B14F-4D97-AF65-F5344CB8AC3E}">
        <p14:creationId xmlns:p14="http://schemas.microsoft.com/office/powerpoint/2010/main" val="344605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9">
            <a:extLst>
              <a:ext uri="{FF2B5EF4-FFF2-40B4-BE49-F238E27FC236}">
                <a16:creationId xmlns:a16="http://schemas.microsoft.com/office/drawing/2014/main" id="{54CC1E3A-8137-59C0-FD29-A129BB4797BC}"/>
              </a:ext>
            </a:extLst>
          </p:cNvPr>
          <p:cNvGraphicFramePr>
            <a:graphicFrameLocks noGrp="1"/>
          </p:cNvGraphicFramePr>
          <p:nvPr>
            <p:ph idx="1"/>
            <p:extLst>
              <p:ext uri="{D42A27DB-BD31-4B8C-83A1-F6EECF244321}">
                <p14:modId xmlns:p14="http://schemas.microsoft.com/office/powerpoint/2010/main" val="3574189559"/>
              </p:ext>
            </p:extLst>
          </p:nvPr>
        </p:nvGraphicFramePr>
        <p:xfrm>
          <a:off x="0" y="1451272"/>
          <a:ext cx="12192000" cy="4725497"/>
        </p:xfrm>
        <a:graphic>
          <a:graphicData uri="http://schemas.openxmlformats.org/drawingml/2006/table">
            <a:tbl>
              <a:tblPr firstRow="1" firstCol="1" bandRow="1">
                <a:tableStyleId>{5C22544A-7EE6-4342-B048-85BDC9FD1C3A}</a:tableStyleId>
              </a:tblPr>
              <a:tblGrid>
                <a:gridCol w="1278841">
                  <a:extLst>
                    <a:ext uri="{9D8B030D-6E8A-4147-A177-3AD203B41FA5}">
                      <a16:colId xmlns:a16="http://schemas.microsoft.com/office/drawing/2014/main" val="420212933"/>
                    </a:ext>
                  </a:extLst>
                </a:gridCol>
                <a:gridCol w="581664">
                  <a:extLst>
                    <a:ext uri="{9D8B030D-6E8A-4147-A177-3AD203B41FA5}">
                      <a16:colId xmlns:a16="http://schemas.microsoft.com/office/drawing/2014/main" val="1926171401"/>
                    </a:ext>
                  </a:extLst>
                </a:gridCol>
                <a:gridCol w="1388618">
                  <a:extLst>
                    <a:ext uri="{9D8B030D-6E8A-4147-A177-3AD203B41FA5}">
                      <a16:colId xmlns:a16="http://schemas.microsoft.com/office/drawing/2014/main" val="2163260024"/>
                    </a:ext>
                  </a:extLst>
                </a:gridCol>
                <a:gridCol w="1278021">
                  <a:extLst>
                    <a:ext uri="{9D8B030D-6E8A-4147-A177-3AD203B41FA5}">
                      <a16:colId xmlns:a16="http://schemas.microsoft.com/office/drawing/2014/main" val="1002322763"/>
                    </a:ext>
                  </a:extLst>
                </a:gridCol>
                <a:gridCol w="2073509">
                  <a:extLst>
                    <a:ext uri="{9D8B030D-6E8A-4147-A177-3AD203B41FA5}">
                      <a16:colId xmlns:a16="http://schemas.microsoft.com/office/drawing/2014/main" val="469762280"/>
                    </a:ext>
                  </a:extLst>
                </a:gridCol>
                <a:gridCol w="1642585">
                  <a:extLst>
                    <a:ext uri="{9D8B030D-6E8A-4147-A177-3AD203B41FA5}">
                      <a16:colId xmlns:a16="http://schemas.microsoft.com/office/drawing/2014/main" val="3235237394"/>
                    </a:ext>
                  </a:extLst>
                </a:gridCol>
                <a:gridCol w="1740897">
                  <a:extLst>
                    <a:ext uri="{9D8B030D-6E8A-4147-A177-3AD203B41FA5}">
                      <a16:colId xmlns:a16="http://schemas.microsoft.com/office/drawing/2014/main" val="1607627285"/>
                    </a:ext>
                  </a:extLst>
                </a:gridCol>
                <a:gridCol w="2207865">
                  <a:extLst>
                    <a:ext uri="{9D8B030D-6E8A-4147-A177-3AD203B41FA5}">
                      <a16:colId xmlns:a16="http://schemas.microsoft.com/office/drawing/2014/main" val="4187697295"/>
                    </a:ext>
                  </a:extLst>
                </a:gridCol>
              </a:tblGrid>
              <a:tr h="237928">
                <a:tc gridSpan="8">
                  <a:txBody>
                    <a:bodyPr/>
                    <a:lstStyle/>
                    <a:p>
                      <a:pPr rtl="0">
                        <a:lnSpc>
                          <a:spcPct val="115000"/>
                        </a:lnSpc>
                        <a:spcAft>
                          <a:spcPts val="1000"/>
                        </a:spcAft>
                      </a:pPr>
                      <a:r>
                        <a:rPr lang="es" sz="1400" dirty="0">
                          <a:solidFill>
                            <a:sysClr val="windowText" lastClr="000000"/>
                          </a:solidFill>
                          <a:effectLst/>
                        </a:rPr>
                        <a:t>1. Entorno propicio</a:t>
                      </a:r>
                      <a:endParaRPr lang="en-GB"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lnL w="12700" cap="flat" cmpd="sng" algn="ctr">
                      <a:solidFill>
                        <a:schemeClr val="tx1"/>
                      </a:solidFill>
                      <a:prstDash val="solid"/>
                      <a:round/>
                      <a:headEnd type="none" w="med" len="med"/>
                      <a:tailEnd type="none" w="med" len="med"/>
                    </a:ln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extLst>
                  <a:ext uri="{0D108BD9-81ED-4DB2-BD59-A6C34878D82A}">
                    <a16:rowId xmlns:a16="http://schemas.microsoft.com/office/drawing/2014/main" val="1214609187"/>
                  </a:ext>
                </a:extLst>
              </a:tr>
              <a:tr h="237928">
                <a:tc rowSpan="2" gridSpan="2">
                  <a:txBody>
                    <a:bodyPr/>
                    <a:lstStyle/>
                    <a:p>
                      <a:pPr marL="90170" rtl="0">
                        <a:lnSpc>
                          <a:spcPct val="115000"/>
                        </a:lnSpc>
                        <a:spcAft>
                          <a:spcPts val="1000"/>
                        </a:spcAft>
                      </a:pPr>
                      <a:r>
                        <a:rPr lang="es" sz="1400" dirty="0">
                          <a:solidFill>
                            <a:sysClr val="windowText" lastClr="000000"/>
                          </a:solidFill>
                          <a:effectLst/>
                        </a:rPr>
                        <a:t> </a:t>
                      </a:r>
                      <a:endParaRPr lang="en-GB"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rtl="0"/>
                      <a:endParaRPr lang="en-US"/>
                    </a:p>
                  </a:txBody>
                  <a:tcPr/>
                </a:tc>
                <a:tc gridSpan="6">
                  <a:txBody>
                    <a:bodyPr/>
                    <a:lstStyle/>
                    <a:p>
                      <a:pPr algn="ctr" rtl="0">
                        <a:lnSpc>
                          <a:spcPct val="115000"/>
                        </a:lnSpc>
                        <a:spcAft>
                          <a:spcPts val="1000"/>
                        </a:spcAft>
                      </a:pPr>
                      <a:r>
                        <a:rPr lang="es" sz="1400">
                          <a:effectLst/>
                        </a:rPr>
                        <a:t>Grado de implementación (0-100)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hMerge="1">
                  <a:txBody>
                    <a:bodyPr/>
                    <a:lstStyle/>
                    <a:p>
                      <a:pPr rtl="0"/>
                      <a:endParaRPr lang="en-US"/>
                    </a:p>
                  </a:txBody>
                  <a:tcPr>
                    <a:lnL w="12700" cap="flat" cmpd="sng" algn="ctr">
                      <a:solidFill>
                        <a:schemeClr val="tx1"/>
                      </a:solidFill>
                      <a:prstDash val="solid"/>
                      <a:round/>
                      <a:headEnd type="none" w="med" len="med"/>
                      <a:tailEnd type="none" w="med" len="med"/>
                    </a:ln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extLst>
                  <a:ext uri="{0D108BD9-81ED-4DB2-BD59-A6C34878D82A}">
                    <a16:rowId xmlns:a16="http://schemas.microsoft.com/office/drawing/2014/main" val="327230396"/>
                  </a:ext>
                </a:extLst>
              </a:tr>
              <a:tr h="237928">
                <a:tc gridSpan="2" vMerge="1">
                  <a:txBody>
                    <a:bodyPr/>
                    <a:lstStyle/>
                    <a:p>
                      <a:pPr rtl="0"/>
                      <a:endParaRPr lang="en-GB" sz="1000" dirty="0">
                        <a:solidFill>
                          <a:sysClr val="windowText" lastClr="000000"/>
                        </a:solidFill>
                        <a:effectLst/>
                        <a:latin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pPr rtl="0"/>
                      <a:endParaRPr lang="en-US"/>
                    </a:p>
                  </a:txBody>
                  <a:tcPr/>
                </a:tc>
                <a:tc>
                  <a:txBody>
                    <a:bodyPr/>
                    <a:lstStyle/>
                    <a:p>
                      <a:pPr algn="ctr" rtl="0">
                        <a:lnSpc>
                          <a:spcPct val="115000"/>
                        </a:lnSpc>
                        <a:spcAft>
                          <a:spcPts val="1000"/>
                        </a:spcAft>
                      </a:pPr>
                      <a:r>
                        <a:rPr lang="es" sz="1400">
                          <a:effectLst/>
                        </a:rPr>
                        <a:t>Muy bajo (0)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rtl="0">
                        <a:lnSpc>
                          <a:spcPct val="115000"/>
                        </a:lnSpc>
                        <a:spcAft>
                          <a:spcPts val="1000"/>
                        </a:spcAft>
                      </a:pPr>
                      <a:r>
                        <a:rPr lang="es" sz="1400">
                          <a:effectLst/>
                        </a:rPr>
                        <a:t>Bajo (20)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rtl="0">
                        <a:lnSpc>
                          <a:spcPct val="115000"/>
                        </a:lnSpc>
                        <a:spcAft>
                          <a:spcPts val="1000"/>
                        </a:spcAft>
                      </a:pPr>
                      <a:r>
                        <a:rPr lang="es" sz="1400">
                          <a:effectLst/>
                        </a:rPr>
                        <a:t>Medio bajo (40)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rtl="0">
                        <a:lnSpc>
                          <a:spcPct val="115000"/>
                        </a:lnSpc>
                        <a:spcAft>
                          <a:spcPts val="1000"/>
                        </a:spcAft>
                      </a:pPr>
                      <a:r>
                        <a:rPr lang="es" sz="1400">
                          <a:effectLst/>
                        </a:rPr>
                        <a:t>Medio alto (60)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rtl="0">
                        <a:lnSpc>
                          <a:spcPct val="115000"/>
                        </a:lnSpc>
                        <a:spcAft>
                          <a:spcPts val="1000"/>
                        </a:spcAft>
                      </a:pPr>
                      <a:r>
                        <a:rPr lang="es" sz="1400">
                          <a:effectLst/>
                        </a:rPr>
                        <a:t>Alto (80)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rtl="0">
                        <a:lnSpc>
                          <a:spcPct val="115000"/>
                        </a:lnSpc>
                        <a:spcAft>
                          <a:spcPts val="1000"/>
                        </a:spcAft>
                      </a:pPr>
                      <a:r>
                        <a:rPr lang="es" sz="1400">
                          <a:effectLst/>
                        </a:rPr>
                        <a:t>Muy alto (100)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extLst>
                  <a:ext uri="{0D108BD9-81ED-4DB2-BD59-A6C34878D82A}">
                    <a16:rowId xmlns:a16="http://schemas.microsoft.com/office/drawing/2014/main" val="3193817413"/>
                  </a:ext>
                </a:extLst>
              </a:tr>
              <a:tr h="342095">
                <a:tc gridSpan="8">
                  <a:txBody>
                    <a:bodyPr/>
                    <a:lstStyle/>
                    <a:p>
                      <a:pPr rtl="0">
                        <a:lnSpc>
                          <a:spcPct val="115000"/>
                        </a:lnSpc>
                        <a:spcAft>
                          <a:spcPts val="1000"/>
                        </a:spcAft>
                      </a:pPr>
                      <a:r>
                        <a:rPr lang="es" sz="1400" dirty="0">
                          <a:solidFill>
                            <a:sysClr val="windowText" lastClr="000000"/>
                          </a:solidFill>
                          <a:effectLst/>
                        </a:rPr>
                        <a:t>1.1 ¿Cuál es la situación en materia de políticas, leyes y planes para respaldar la gestión integrada de los recursos hídricos (GIRH) a nivel nacional?</a:t>
                      </a:r>
                      <a:endParaRPr lang="en-GB"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extLst>
                  <a:ext uri="{0D108BD9-81ED-4DB2-BD59-A6C34878D82A}">
                    <a16:rowId xmlns:a16="http://schemas.microsoft.com/office/drawing/2014/main" val="3404521474"/>
                  </a:ext>
                </a:extLst>
              </a:tr>
              <a:tr h="969775">
                <a:tc gridSpan="2">
                  <a:txBody>
                    <a:bodyPr/>
                    <a:lstStyle/>
                    <a:p>
                      <a:pPr rtl="0">
                        <a:lnSpc>
                          <a:spcPct val="115000"/>
                        </a:lnSpc>
                        <a:spcAft>
                          <a:spcPts val="1000"/>
                        </a:spcAft>
                      </a:pPr>
                      <a:r>
                        <a:rPr lang="es" sz="1400" dirty="0">
                          <a:solidFill>
                            <a:sysClr val="windowText" lastClr="000000"/>
                          </a:solidFill>
                          <a:effectLst/>
                        </a:rPr>
                        <a:t>a. Política </a:t>
                      </a:r>
                      <a:r>
                        <a:rPr lang="es" sz="1400" b="0" dirty="0">
                          <a:solidFill>
                            <a:sysClr val="windowText" lastClr="000000"/>
                          </a:solidFill>
                          <a:effectLst/>
                        </a:rPr>
                        <a:t>nacional sobre recursos hídricos o semejante.</a:t>
                      </a:r>
                      <a:endParaRPr lang="en-GB" sz="1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D9F1"/>
                    </a:solidFill>
                  </a:tcPr>
                </a:tc>
                <a:tc hMerge="1">
                  <a:txBody>
                    <a:bodyPr/>
                    <a:lstStyle/>
                    <a:p>
                      <a:pPr rtl="0"/>
                      <a:endParaRPr lang="en-US"/>
                    </a:p>
                  </a:txBody>
                  <a:tcPr/>
                </a:tc>
                <a:tc rowSpan="2">
                  <a:txBody>
                    <a:bodyPr/>
                    <a:lstStyle/>
                    <a:p>
                      <a:pPr rtl="0">
                        <a:lnSpc>
                          <a:spcPct val="115000"/>
                        </a:lnSpc>
                        <a:spcAft>
                          <a:spcPts val="1000"/>
                        </a:spcAft>
                      </a:pPr>
                      <a:r>
                        <a:rPr lang="es" sz="1400">
                          <a:effectLst/>
                        </a:rPr>
                        <a:t>Todavía </a:t>
                      </a:r>
                      <a:r>
                        <a:rPr lang="es" sz="1400" b="1">
                          <a:effectLst/>
                        </a:rPr>
                        <a:t>no ha empezado </a:t>
                      </a:r>
                      <a:r>
                        <a:rPr lang="es" sz="1400">
                          <a:effectLst/>
                        </a:rPr>
                        <a:t>a elaborarse o está estancada.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rtl="0">
                        <a:lnSpc>
                          <a:spcPct val="115000"/>
                        </a:lnSpc>
                        <a:spcAft>
                          <a:spcPts val="1000"/>
                        </a:spcAft>
                      </a:pPr>
                      <a:r>
                        <a:rPr lang="es" sz="1400" b="1" dirty="0">
                          <a:effectLst/>
                        </a:rPr>
                        <a:t>Existe</a:t>
                      </a:r>
                      <a:r>
                        <a:rPr lang="es" sz="1400" dirty="0">
                          <a:effectLst/>
                        </a:rPr>
                        <a:t>,</a:t>
                      </a:r>
                      <a:r>
                        <a:rPr lang="en" sz="1400" b="1" dirty="0">
                          <a:effectLst/>
                        </a:rPr>
                        <a:t> </a:t>
                      </a:r>
                      <a:r>
                        <a:rPr lang="en" sz="1400" dirty="0" err="1">
                          <a:effectLst/>
                        </a:rPr>
                        <a:t>pero</a:t>
                      </a:r>
                      <a:r>
                        <a:rPr lang="en" sz="1400" dirty="0">
                          <a:effectLst/>
                        </a:rPr>
                        <a:t> no se </a:t>
                      </a:r>
                      <a:r>
                        <a:rPr lang="en" sz="1400" dirty="0" err="1">
                          <a:effectLst/>
                        </a:rPr>
                        <a:t>basa</a:t>
                      </a:r>
                      <a:r>
                        <a:rPr lang="en" sz="1400" dirty="0">
                          <a:effectLst/>
                        </a:rPr>
                        <a:t> </a:t>
                      </a:r>
                      <a:r>
                        <a:rPr lang="en" sz="1400" dirty="0" err="1">
                          <a:effectLst/>
                        </a:rPr>
                        <a:t>en</a:t>
                      </a:r>
                      <a:r>
                        <a:rPr lang="en" sz="1400" dirty="0">
                          <a:effectLst/>
                        </a:rPr>
                        <a:t> la GIRH.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rtl="0">
                        <a:lnSpc>
                          <a:spcPct val="115000"/>
                        </a:lnSpc>
                        <a:spcAft>
                          <a:spcPts val="1000"/>
                        </a:spcAft>
                      </a:pPr>
                      <a:r>
                        <a:rPr lang="es" sz="1400">
                          <a:effectLst/>
                        </a:rPr>
                        <a:t>Se basa en la GIRH, ha sido </a:t>
                      </a:r>
                      <a:r>
                        <a:rPr lang="es" sz="1400" b="1">
                          <a:effectLst/>
                        </a:rPr>
                        <a:t>aprobada</a:t>
                      </a:r>
                      <a:r>
                        <a:rPr lang="es" sz="1400">
                          <a:effectLst/>
                        </a:rPr>
                        <a:t> por el Gobierno y las autoridades han comenzado a emplearla como orientación para estas labores.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rtl="0">
                        <a:lnSpc>
                          <a:spcPct val="115000"/>
                        </a:lnSpc>
                        <a:spcAft>
                          <a:spcPts val="1000"/>
                        </a:spcAft>
                      </a:pPr>
                      <a:r>
                        <a:rPr lang="es" sz="1400" dirty="0">
                          <a:effectLst/>
                        </a:rPr>
                        <a:t>Se basa en la GIRH, la mayor parte de las autoridades competentes</a:t>
                      </a:r>
                      <a:r>
                        <a:rPr lang="es" sz="1400" b="1" dirty="0">
                          <a:effectLst/>
                        </a:rPr>
                        <a:t> la utiliza</a:t>
                      </a:r>
                      <a:r>
                        <a:rPr lang="es" sz="1400" dirty="0">
                          <a:effectLst/>
                        </a:rPr>
                        <a:t> como orientación para estas labores.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rtl="0">
                        <a:lnSpc>
                          <a:spcPct val="115000"/>
                        </a:lnSpc>
                        <a:spcAft>
                          <a:spcPts val="1000"/>
                        </a:spcAft>
                      </a:pPr>
                      <a:r>
                        <a:rPr lang="es" sz="1400">
                          <a:effectLst/>
                        </a:rPr>
                        <a:t>Los objetivos de las políticas </a:t>
                      </a:r>
                      <a:r>
                        <a:rPr lang="es" sz="1400" b="1">
                          <a:effectLst/>
                        </a:rPr>
                        <a:t>se han logrado</a:t>
                      </a:r>
                      <a:r>
                        <a:rPr lang="es" sz="1400">
                          <a:effectLst/>
                        </a:rPr>
                        <a:t> de forma sistemática.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rtl="0">
                        <a:lnSpc>
                          <a:spcPct val="115000"/>
                        </a:lnSpc>
                        <a:spcAft>
                          <a:spcPts val="1000"/>
                        </a:spcAft>
                      </a:pPr>
                      <a:r>
                        <a:rPr lang="es" sz="1400">
                          <a:effectLst/>
                        </a:rPr>
                        <a:t>Los objetivos se han logrado de forma sistemática; se </a:t>
                      </a:r>
                      <a:r>
                        <a:rPr lang="es" sz="1400" b="1">
                          <a:effectLst/>
                        </a:rPr>
                        <a:t>repasan </a:t>
                      </a:r>
                      <a:r>
                        <a:rPr lang="es" sz="1400">
                          <a:effectLst/>
                        </a:rPr>
                        <a:t>y se ajustan con regularidad.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444579"/>
                  </a:ext>
                </a:extLst>
              </a:tr>
              <a:tr h="975796">
                <a:tc>
                  <a:txBody>
                    <a:bodyPr/>
                    <a:lstStyle/>
                    <a:p>
                      <a:pPr algn="r" rtl="0">
                        <a:lnSpc>
                          <a:spcPct val="115000"/>
                        </a:lnSpc>
                        <a:spcAft>
                          <a:spcPts val="1000"/>
                        </a:spcAft>
                      </a:pPr>
                      <a:r>
                        <a:rPr lang="es" sz="1400">
                          <a:solidFill>
                            <a:sysClr val="windowText" lastClr="000000"/>
                          </a:solidFill>
                          <a:effectLst/>
                        </a:rPr>
                        <a:t>Puntuación</a:t>
                      </a:r>
                      <a:endParaRPr lang="en-GB"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D9F1"/>
                    </a:solidFill>
                  </a:tcPr>
                </a:tc>
                <a:tc>
                  <a:txBody>
                    <a:bodyPr/>
                    <a:lstStyle/>
                    <a:p>
                      <a:pPr marL="36195" rtl="0">
                        <a:lnSpc>
                          <a:spcPct val="115000"/>
                        </a:lnSpc>
                        <a:spcAft>
                          <a:spcPts val="1000"/>
                        </a:spcAft>
                      </a:pPr>
                      <a:r>
                        <a:rPr lang="es" sz="1400" dirty="0">
                          <a:effectLst/>
                        </a:rPr>
                        <a:t>XX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extLst>
                  <a:ext uri="{0D108BD9-81ED-4DB2-BD59-A6C34878D82A}">
                    <a16:rowId xmlns:a16="http://schemas.microsoft.com/office/drawing/2014/main" val="1355319881"/>
                  </a:ext>
                </a:extLst>
              </a:tr>
              <a:tr h="836310">
                <a:tc gridSpan="8">
                  <a:txBody>
                    <a:bodyPr/>
                    <a:lstStyle/>
                    <a:p>
                      <a:pPr rtl="0">
                        <a:lnSpc>
                          <a:spcPct val="115000"/>
                        </a:lnSpc>
                        <a:spcAft>
                          <a:spcPts val="1000"/>
                        </a:spcAft>
                      </a:pPr>
                      <a:r>
                        <a:rPr lang="es" sz="1400" dirty="0">
                          <a:solidFill>
                            <a:sysClr val="windowText" lastClr="000000"/>
                          </a:solidFill>
                          <a:effectLst/>
                        </a:rPr>
                        <a:t>Situación y avances: xxx </a:t>
                      </a:r>
                    </a:p>
                    <a:p>
                      <a:pPr rtl="0">
                        <a:lnSpc>
                          <a:spcPct val="115000"/>
                        </a:lnSpc>
                        <a:spcAft>
                          <a:spcPts val="1000"/>
                        </a:spcAft>
                      </a:pPr>
                      <a:r>
                        <a:rPr lang="es" sz="1400" b="0" dirty="0">
                          <a:solidFill>
                            <a:sysClr val="windowText" lastClr="000000"/>
                          </a:solidFill>
                          <a:effectLst/>
                        </a:rPr>
                        <a:t>(Como políticas, años clave, ejemplos en los que se utilice la política para orientar las labores en este campo, y qué objetivos de las políticas se supervisan o se alcanzan. Piense en los avances realizados desde las anteriores rondas de presentación de informes).</a:t>
                      </a:r>
                      <a:endParaRPr lang="en-GB" sz="1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extLst>
                  <a:ext uri="{0D108BD9-81ED-4DB2-BD59-A6C34878D82A}">
                    <a16:rowId xmlns:a16="http://schemas.microsoft.com/office/drawing/2014/main" val="1223203759"/>
                  </a:ext>
                </a:extLst>
              </a:tr>
              <a:tr h="836310">
                <a:tc gridSpan="8">
                  <a:txBody>
                    <a:bodyPr/>
                    <a:lstStyle/>
                    <a:p>
                      <a:pPr rtl="0">
                        <a:lnSpc>
                          <a:spcPct val="115000"/>
                        </a:lnSpc>
                        <a:spcAft>
                          <a:spcPts val="1000"/>
                        </a:spcAft>
                      </a:pPr>
                      <a:r>
                        <a:rPr lang="es" sz="1400" dirty="0">
                          <a:solidFill>
                            <a:sysClr val="windowText" lastClr="000000"/>
                          </a:solidFill>
                          <a:effectLst/>
                        </a:rPr>
                        <a:t>Formas de avanzar: xxx</a:t>
                      </a:r>
                    </a:p>
                    <a:p>
                      <a:pPr rtl="0">
                        <a:lnSpc>
                          <a:spcPct val="115000"/>
                        </a:lnSpc>
                        <a:spcAft>
                          <a:spcPts val="1000"/>
                        </a:spcAft>
                      </a:pPr>
                      <a:r>
                        <a:rPr lang="es" sz="1400" b="0" dirty="0">
                          <a:solidFill>
                            <a:sysClr val="windowText" lastClr="000000"/>
                          </a:solidFill>
                          <a:effectLst/>
                        </a:rPr>
                        <a:t>(Como actividades ya previstas o recomendadas para promover la adopción de políticas; obstáculos y elementos facilitadores; cuando proceda, un borrador de los objetivos provisionales).</a:t>
                      </a:r>
                      <a:endParaRPr lang="en-GB" sz="1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lnL w="12700" cap="flat" cmpd="sng" algn="ctr">
                      <a:solidFill>
                        <a:schemeClr val="tx1"/>
                      </a:solidFill>
                      <a:prstDash val="solid"/>
                      <a:round/>
                      <a:headEnd type="none" w="med" len="med"/>
                      <a:tailEnd type="none" w="med" len="med"/>
                    </a:ln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extLst>
                  <a:ext uri="{0D108BD9-81ED-4DB2-BD59-A6C34878D82A}">
                    <a16:rowId xmlns:a16="http://schemas.microsoft.com/office/drawing/2014/main" val="3632041092"/>
                  </a:ext>
                </a:extLst>
              </a:tr>
            </a:tbl>
          </a:graphicData>
        </a:graphic>
      </p:graphicFrame>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4903"/>
            <a:ext cx="10515600" cy="907239"/>
          </a:xfrm>
        </p:spPr>
        <p:txBody>
          <a:bodyPr/>
          <a:lstStyle/>
          <a:p>
            <a:r>
              <a:rPr lang="es" sz="4400" b="1" dirty="0">
                <a:solidFill>
                  <a:srgbClr val="194869"/>
                </a:solidFill>
                <a:latin typeface="Calibri"/>
                <a:cs typeface="Calibri Light"/>
              </a:rPr>
              <a:t>Ejemplo de pregunta de la encuesta</a:t>
            </a:r>
            <a:endParaRPr lang="en-US" dirty="0"/>
          </a:p>
        </p:txBody>
      </p:sp>
      <p:grpSp>
        <p:nvGrpSpPr>
          <p:cNvPr id="24" name="Group 23"/>
          <p:cNvGrpSpPr/>
          <p:nvPr/>
        </p:nvGrpSpPr>
        <p:grpSpPr>
          <a:xfrm>
            <a:off x="1360914" y="1008928"/>
            <a:ext cx="2467515" cy="1233854"/>
            <a:chOff x="-154164" y="1261813"/>
            <a:chExt cx="2532925" cy="1247226"/>
          </a:xfrm>
        </p:grpSpPr>
        <p:sp>
          <p:nvSpPr>
            <p:cNvPr id="25" name="TextBox 24"/>
            <p:cNvSpPr txBox="1"/>
            <p:nvPr/>
          </p:nvSpPr>
          <p:spPr>
            <a:xfrm>
              <a:off x="841224" y="1261813"/>
              <a:ext cx="1537537" cy="653336"/>
            </a:xfrm>
            <a:prstGeom prst="rect">
              <a:avLst/>
            </a:prstGeom>
            <a:solidFill>
              <a:schemeClr val="bg1"/>
            </a:solidFill>
            <a:ln>
              <a:solidFill>
                <a:srgbClr val="FF6600"/>
              </a:solidFill>
            </a:ln>
          </p:spPr>
          <p:txBody>
            <a:bodyPr wrap="square" lIns="91440" tIns="45720" rIns="91440" bIns="45720" rtlCol="0" anchor="t">
              <a:spAutoFit/>
            </a:bodyPr>
            <a:lstStyle/>
            <a:p>
              <a:pPr rtl="0"/>
              <a:r>
                <a:rPr lang="es" dirty="0">
                  <a:latin typeface="Calibri"/>
                  <a:cs typeface="Arial"/>
                </a:rPr>
                <a:t>Subsección (1.1, 1.2, etc.)</a:t>
              </a:r>
            </a:p>
          </p:txBody>
        </p:sp>
        <p:cxnSp>
          <p:nvCxnSpPr>
            <p:cNvPr id="26" name="Straight Arrow Connector 25"/>
            <p:cNvCxnSpPr>
              <a:cxnSpLocks/>
            </p:cNvCxnSpPr>
            <p:nvPr/>
          </p:nvCxnSpPr>
          <p:spPr>
            <a:xfrm flipH="1">
              <a:off x="-154164" y="1869925"/>
              <a:ext cx="995389" cy="63911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468385" y="1317484"/>
            <a:ext cx="6634942" cy="1378537"/>
            <a:chOff x="-290010" y="376311"/>
            <a:chExt cx="4772685" cy="1170530"/>
          </a:xfrm>
        </p:grpSpPr>
        <p:sp>
          <p:nvSpPr>
            <p:cNvPr id="28" name="TextBox 27"/>
            <p:cNvSpPr txBox="1"/>
            <p:nvPr/>
          </p:nvSpPr>
          <p:spPr>
            <a:xfrm>
              <a:off x="2339720" y="376311"/>
              <a:ext cx="2142955" cy="313604"/>
            </a:xfrm>
            <a:prstGeom prst="rect">
              <a:avLst/>
            </a:prstGeom>
            <a:solidFill>
              <a:schemeClr val="bg1"/>
            </a:solidFill>
            <a:ln>
              <a:solidFill>
                <a:srgbClr val="FF6600"/>
              </a:solidFill>
            </a:ln>
          </p:spPr>
          <p:txBody>
            <a:bodyPr wrap="square" lIns="91440" tIns="45720" rIns="91440" bIns="45720" rtlCol="0" anchor="t">
              <a:spAutoFit/>
            </a:bodyPr>
            <a:lstStyle/>
            <a:p>
              <a:pPr rtl="0"/>
              <a:r>
                <a:rPr lang="es" dirty="0">
                  <a:latin typeface="Calibri"/>
                  <a:cs typeface="Arial"/>
                </a:rPr>
                <a:t>Pregunta (a, b, c, etc.)</a:t>
              </a:r>
            </a:p>
          </p:txBody>
        </p:sp>
        <p:cxnSp>
          <p:nvCxnSpPr>
            <p:cNvPr id="29" name="Straight Arrow Connector 28"/>
            <p:cNvCxnSpPr>
              <a:cxnSpLocks/>
              <a:stCxn id="28" idx="2"/>
            </p:cNvCxnSpPr>
            <p:nvPr/>
          </p:nvCxnSpPr>
          <p:spPr>
            <a:xfrm flipH="1">
              <a:off x="-290010" y="689915"/>
              <a:ext cx="3701207" cy="85692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403540" y="790232"/>
            <a:ext cx="1884528" cy="646331"/>
            <a:chOff x="370218" y="1107809"/>
            <a:chExt cx="1934484" cy="653336"/>
          </a:xfrm>
        </p:grpSpPr>
        <p:sp>
          <p:nvSpPr>
            <p:cNvPr id="31" name="TextBox 30"/>
            <p:cNvSpPr txBox="1"/>
            <p:nvPr/>
          </p:nvSpPr>
          <p:spPr>
            <a:xfrm>
              <a:off x="767165" y="1107809"/>
              <a:ext cx="1537537" cy="653336"/>
            </a:xfrm>
            <a:prstGeom prst="rect">
              <a:avLst/>
            </a:prstGeom>
            <a:solidFill>
              <a:schemeClr val="bg1"/>
            </a:solidFill>
            <a:ln>
              <a:solidFill>
                <a:srgbClr val="FF6600"/>
              </a:solidFill>
            </a:ln>
          </p:spPr>
          <p:txBody>
            <a:bodyPr wrap="square" lIns="91440" tIns="45720" rIns="91440" bIns="45720" rtlCol="0" anchor="t">
              <a:spAutoFit/>
            </a:bodyPr>
            <a:lstStyle/>
            <a:p>
              <a:pPr rtl="0"/>
              <a:r>
                <a:rPr lang="es" dirty="0">
                  <a:latin typeface="Calibri"/>
                  <a:cs typeface="Arial"/>
                </a:rPr>
                <a:t>Sección (1 a 4)</a:t>
              </a:r>
            </a:p>
          </p:txBody>
        </p:sp>
        <p:cxnSp>
          <p:nvCxnSpPr>
            <p:cNvPr id="32" name="Straight Arrow Connector 31"/>
            <p:cNvCxnSpPr>
              <a:cxnSpLocks/>
            </p:cNvCxnSpPr>
            <p:nvPr/>
          </p:nvCxnSpPr>
          <p:spPr>
            <a:xfrm flipH="1">
              <a:off x="370218" y="1478478"/>
              <a:ext cx="396946" cy="26744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1854199" y="4910638"/>
            <a:ext cx="10202435" cy="1615648"/>
            <a:chOff x="11209" y="4294049"/>
            <a:chExt cx="8815972" cy="1633158"/>
          </a:xfrm>
        </p:grpSpPr>
        <p:grpSp>
          <p:nvGrpSpPr>
            <p:cNvPr id="34" name="Group 33"/>
            <p:cNvGrpSpPr/>
            <p:nvPr/>
          </p:nvGrpSpPr>
          <p:grpSpPr>
            <a:xfrm>
              <a:off x="11209" y="4980714"/>
              <a:ext cx="8815972" cy="946493"/>
              <a:chOff x="2502004" y="3276639"/>
              <a:chExt cx="4694529" cy="1063543"/>
            </a:xfrm>
            <a:solidFill>
              <a:schemeClr val="bg1"/>
            </a:solidFill>
          </p:grpSpPr>
          <p:sp>
            <p:nvSpPr>
              <p:cNvPr id="36" name="TextBox 35"/>
              <p:cNvSpPr txBox="1"/>
              <p:nvPr/>
            </p:nvSpPr>
            <p:spPr>
              <a:xfrm>
                <a:off x="2870281" y="3276639"/>
                <a:ext cx="4326252" cy="1063543"/>
              </a:xfrm>
              <a:prstGeom prst="rect">
                <a:avLst/>
              </a:prstGeom>
              <a:grpFill/>
              <a:ln>
                <a:solidFill>
                  <a:srgbClr val="FF6600"/>
                </a:solidFill>
              </a:ln>
            </p:spPr>
            <p:txBody>
              <a:bodyPr wrap="square" lIns="91440" tIns="45720" rIns="91440" bIns="45720" rtlCol="0" anchor="t">
                <a:noAutofit/>
              </a:bodyPr>
              <a:lstStyle/>
              <a:p>
                <a:pPr rtl="0"/>
                <a:r>
                  <a:rPr lang="es" dirty="0">
                    <a:latin typeface="Calibri"/>
                    <a:cs typeface="Arial"/>
                  </a:rPr>
                  <a:t>Desarrolle su respuesta en los apartados «Situación y avances» y «Formas de avanzar». Por ejemplo: alcanzar un consenso en el país; seguir los avances a medida que pasa el tiempo; actuar con objetividad.</a:t>
                </a:r>
              </a:p>
            </p:txBody>
          </p:sp>
          <p:cxnSp>
            <p:nvCxnSpPr>
              <p:cNvPr id="37" name="Straight Arrow Connector 36"/>
              <p:cNvCxnSpPr>
                <a:cxnSpLocks/>
                <a:stCxn id="36" idx="1"/>
              </p:cNvCxnSpPr>
              <p:nvPr/>
            </p:nvCxnSpPr>
            <p:spPr>
              <a:xfrm flipH="1" flipV="1">
                <a:off x="2502004" y="3276639"/>
                <a:ext cx="368277" cy="531772"/>
              </a:xfrm>
              <a:prstGeom prst="straightConnector1">
                <a:avLst/>
              </a:prstGeom>
              <a:grpFill/>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cxnSp>
          <p:nvCxnSpPr>
            <p:cNvPr id="35" name="Straight Arrow Connector 34"/>
            <p:cNvCxnSpPr>
              <a:cxnSpLocks/>
              <a:stCxn id="36" idx="1"/>
            </p:cNvCxnSpPr>
            <p:nvPr/>
          </p:nvCxnSpPr>
          <p:spPr>
            <a:xfrm flipH="1" flipV="1">
              <a:off x="11209" y="4294049"/>
              <a:ext cx="691597" cy="1159912"/>
            </a:xfrm>
            <a:prstGeom prst="straightConnector1">
              <a:avLst/>
            </a:prstGeom>
            <a:solidFill>
              <a:schemeClr val="bg1"/>
            </a:solidFill>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659650" y="4295225"/>
            <a:ext cx="7471649" cy="680800"/>
            <a:chOff x="893702" y="4222738"/>
            <a:chExt cx="4562755" cy="528015"/>
          </a:xfrm>
        </p:grpSpPr>
        <p:cxnSp>
          <p:nvCxnSpPr>
            <p:cNvPr id="39" name="Straight Arrow Connector 38"/>
            <p:cNvCxnSpPr>
              <a:cxnSpLocks/>
              <a:stCxn id="40" idx="1"/>
            </p:cNvCxnSpPr>
            <p:nvPr/>
          </p:nvCxnSpPr>
          <p:spPr>
            <a:xfrm flipH="1" flipV="1">
              <a:off x="893702" y="4222738"/>
              <a:ext cx="661857" cy="38978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555559" y="4474296"/>
              <a:ext cx="3900898" cy="276457"/>
            </a:xfrm>
            <a:prstGeom prst="rect">
              <a:avLst/>
            </a:prstGeom>
            <a:solidFill>
              <a:schemeClr val="bg1"/>
            </a:solidFill>
            <a:ln>
              <a:solidFill>
                <a:srgbClr val="FF6600"/>
              </a:solidFill>
            </a:ln>
          </p:spPr>
          <p:txBody>
            <a:bodyPr wrap="square" lIns="91440" tIns="45720" rIns="91440" bIns="45720" rtlCol="0" anchor="t">
              <a:noAutofit/>
            </a:bodyPr>
            <a:lstStyle/>
            <a:p>
              <a:pPr rtl="0"/>
              <a:r>
                <a:rPr lang="es" dirty="0"/>
                <a:t>Escriba la puntuación en incrementos de 10 (o «no procede»).</a:t>
              </a:r>
              <a:endParaRPr lang="en-US" dirty="0">
                <a:cs typeface="Calibri"/>
              </a:endParaRPr>
            </a:p>
          </p:txBody>
        </p:sp>
      </p:grpSp>
      <p:grpSp>
        <p:nvGrpSpPr>
          <p:cNvPr id="41" name="Group 40">
            <a:extLst>
              <a:ext uri="{FF2B5EF4-FFF2-40B4-BE49-F238E27FC236}">
                <a16:creationId xmlns:a16="http://schemas.microsoft.com/office/drawing/2014/main" id="{98AF19D4-2C14-535E-3433-3AA7BDC69BF1}"/>
              </a:ext>
            </a:extLst>
          </p:cNvPr>
          <p:cNvGrpSpPr/>
          <p:nvPr/>
        </p:nvGrpSpPr>
        <p:grpSpPr>
          <a:xfrm>
            <a:off x="1887540" y="764868"/>
            <a:ext cx="10324591" cy="3669690"/>
            <a:chOff x="1907368" y="483820"/>
            <a:chExt cx="10598282" cy="3709462"/>
          </a:xfrm>
        </p:grpSpPr>
        <p:grpSp>
          <p:nvGrpSpPr>
            <p:cNvPr id="42" name="Group 41"/>
            <p:cNvGrpSpPr/>
            <p:nvPr/>
          </p:nvGrpSpPr>
          <p:grpSpPr>
            <a:xfrm>
              <a:off x="1917700" y="483820"/>
              <a:ext cx="10587950" cy="3709462"/>
              <a:chOff x="1735588" y="5386720"/>
              <a:chExt cx="8043411" cy="3104376"/>
            </a:xfrm>
          </p:grpSpPr>
          <p:grpSp>
            <p:nvGrpSpPr>
              <p:cNvPr id="44" name="Group 43"/>
              <p:cNvGrpSpPr/>
              <p:nvPr/>
            </p:nvGrpSpPr>
            <p:grpSpPr>
              <a:xfrm>
                <a:off x="5980644" y="5386720"/>
                <a:ext cx="2380792" cy="1002842"/>
                <a:chOff x="208507" y="5127235"/>
                <a:chExt cx="2747350" cy="1144515"/>
              </a:xfrm>
            </p:grpSpPr>
            <p:sp>
              <p:nvSpPr>
                <p:cNvPr id="46" name="TextBox 45"/>
                <p:cNvSpPr txBox="1"/>
                <p:nvPr/>
              </p:nvSpPr>
              <p:spPr>
                <a:xfrm>
                  <a:off x="1128443" y="5127235"/>
                  <a:ext cx="1827414" cy="624006"/>
                </a:xfrm>
                <a:prstGeom prst="rect">
                  <a:avLst/>
                </a:prstGeom>
                <a:solidFill>
                  <a:schemeClr val="bg1"/>
                </a:solidFill>
                <a:ln>
                  <a:solidFill>
                    <a:srgbClr val="FF6600"/>
                  </a:solidFill>
                </a:ln>
              </p:spPr>
              <p:txBody>
                <a:bodyPr wrap="square" lIns="91440" tIns="45720" rIns="91440" bIns="45720" rtlCol="0" anchor="t">
                  <a:spAutoFit/>
                </a:bodyPr>
                <a:lstStyle/>
                <a:p>
                  <a:pPr rtl="0"/>
                  <a:r>
                    <a:rPr lang="es" dirty="0">
                      <a:latin typeface="Calibri"/>
                      <a:cs typeface="Arial"/>
                    </a:rPr>
                    <a:t>Umbrales y descripciones</a:t>
                  </a:r>
                </a:p>
              </p:txBody>
            </p:sp>
            <p:cxnSp>
              <p:nvCxnSpPr>
                <p:cNvPr id="47" name="Straight Arrow Connector 46"/>
                <p:cNvCxnSpPr>
                  <a:cxnSpLocks/>
                  <a:stCxn id="46" idx="1"/>
                </p:cNvCxnSpPr>
                <p:nvPr/>
              </p:nvCxnSpPr>
              <p:spPr>
                <a:xfrm flipH="1">
                  <a:off x="208507" y="5439239"/>
                  <a:ext cx="919936" cy="83251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
            <p:nvSpPr>
              <p:cNvPr id="45" name="TextBox 44"/>
              <p:cNvSpPr txBox="1"/>
              <p:nvPr/>
            </p:nvSpPr>
            <p:spPr>
              <a:xfrm>
                <a:off x="1735588" y="6873820"/>
                <a:ext cx="8043411" cy="1617276"/>
              </a:xfrm>
              <a:prstGeom prst="rect">
                <a:avLst/>
              </a:prstGeom>
              <a:noFill/>
              <a:ln w="38100">
                <a:solidFill>
                  <a:srgbClr val="FF6600"/>
                </a:solidFill>
              </a:ln>
            </p:spPr>
            <p:txBody>
              <a:bodyPr wrap="square" lIns="91440" tIns="45720" rIns="91440" bIns="45720" rtlCol="0" anchor="t">
                <a:noAutofit/>
              </a:bodyPr>
              <a:lstStyle/>
              <a:p>
                <a:endParaRPr lang="en-US">
                  <a:cs typeface="Calibri"/>
                </a:endParaRPr>
              </a:p>
            </p:txBody>
          </p:sp>
        </p:grpSp>
        <p:sp>
          <p:nvSpPr>
            <p:cNvPr id="43" name="TextBox 42">
              <a:extLst>
                <a:ext uri="{FF2B5EF4-FFF2-40B4-BE49-F238E27FC236}">
                  <a16:creationId xmlns:a16="http://schemas.microsoft.com/office/drawing/2014/main" id="{261EB6E1-E25B-99B3-C449-61BE27B4B914}"/>
                </a:ext>
              </a:extLst>
            </p:cNvPr>
            <p:cNvSpPr txBox="1"/>
            <p:nvPr/>
          </p:nvSpPr>
          <p:spPr>
            <a:xfrm>
              <a:off x="1907368" y="1657341"/>
              <a:ext cx="10587950" cy="258655"/>
            </a:xfrm>
            <a:prstGeom prst="rect">
              <a:avLst/>
            </a:prstGeom>
            <a:noFill/>
            <a:ln w="38100">
              <a:solidFill>
                <a:srgbClr val="FF6600"/>
              </a:solidFill>
            </a:ln>
          </p:spPr>
          <p:txBody>
            <a:bodyPr wrap="square" lIns="91440" tIns="45720" rIns="91440" bIns="45720" rtlCol="0" anchor="t">
              <a:noAutofit/>
            </a:bodyPr>
            <a:lstStyle/>
            <a:p>
              <a:endParaRPr lang="en-US">
                <a:cs typeface="Calibri"/>
              </a:endParaRPr>
            </a:p>
          </p:txBody>
        </p:sp>
      </p:grpSp>
    </p:spTree>
    <p:custDataLst>
      <p:tags r:id="rId1"/>
    </p:custDataLst>
    <p:extLst>
      <p:ext uri="{BB962C8B-B14F-4D97-AF65-F5344CB8AC3E}">
        <p14:creationId xmlns:p14="http://schemas.microsoft.com/office/powerpoint/2010/main" val="217498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p:txBody>
          <a:bodyPr/>
          <a:lstStyle/>
          <a:p>
            <a:r>
              <a:rPr lang="es" sz="4400" b="1" dirty="0">
                <a:solidFill>
                  <a:srgbClr val="194869"/>
                </a:solidFill>
                <a:latin typeface="Calibri"/>
                <a:cs typeface="Arial"/>
              </a:rPr>
              <a:t>Anexos</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p:txBody>
          <a:bodyPr>
            <a:normAutofit lnSpcReduction="10000"/>
          </a:bodyPr>
          <a:lstStyle/>
          <a:p>
            <a:pPr marL="0" indent="0" rtl="0">
              <a:spcAft>
                <a:spcPts val="600"/>
              </a:spcAft>
              <a:buNone/>
            </a:pPr>
            <a:r>
              <a:rPr lang="es" sz="2700" dirty="0">
                <a:solidFill>
                  <a:srgbClr val="002060"/>
                </a:solidFill>
                <a:latin typeface="Calibri"/>
                <a:cs typeface="Arial"/>
              </a:rPr>
              <a:t>A: Glosario</a:t>
            </a:r>
          </a:p>
          <a:p>
            <a:pPr marL="0" indent="0" rtl="0">
              <a:spcAft>
                <a:spcPts val="600"/>
              </a:spcAft>
              <a:buNone/>
            </a:pPr>
            <a:r>
              <a:rPr lang="es" sz="2700" dirty="0">
                <a:solidFill>
                  <a:srgbClr val="002060"/>
                </a:solidFill>
                <a:latin typeface="Calibri"/>
                <a:cs typeface="Arial"/>
              </a:rPr>
              <a:t>B: Prioridades y metas clave para la </a:t>
            </a:r>
          </a:p>
          <a:p>
            <a:pPr marL="93663" indent="0">
              <a:spcAft>
                <a:spcPts val="600"/>
              </a:spcAft>
              <a:buNone/>
            </a:pPr>
            <a:r>
              <a:rPr lang="es" sz="2700" dirty="0">
                <a:solidFill>
                  <a:srgbClr val="002060"/>
                </a:solidFill>
                <a:latin typeface="Calibri"/>
                <a:cs typeface="Arial"/>
              </a:rPr>
              <a:t>implementación de la GIRH </a:t>
            </a:r>
            <a:br>
              <a:rPr lang="en-US" sz="2700" dirty="0">
                <a:latin typeface="Calibri"/>
                <a:cs typeface="Arial" panose="020B0604020202020204" pitchFamily="34" charset="0"/>
              </a:rPr>
            </a:br>
            <a:endParaRPr lang="en-US" sz="2700" dirty="0">
              <a:latin typeface="Calibri"/>
              <a:cs typeface="Arial" panose="020B0604020202020204" pitchFamily="34" charset="0"/>
            </a:endParaRPr>
          </a:p>
          <a:p>
            <a:pPr marL="0" indent="0" rtl="0">
              <a:spcAft>
                <a:spcPts val="600"/>
              </a:spcAft>
              <a:buNone/>
            </a:pPr>
            <a:r>
              <a:rPr lang="es" sz="2700" dirty="0">
                <a:solidFill>
                  <a:srgbClr val="002060"/>
                </a:solidFill>
                <a:latin typeface="Calibri"/>
                <a:cs typeface="Arial"/>
              </a:rPr>
              <a:t>C: Formulario del proceso de presentación</a:t>
            </a:r>
          </a:p>
          <a:p>
            <a:pPr marL="0" indent="0">
              <a:spcAft>
                <a:spcPts val="600"/>
              </a:spcAft>
              <a:buNone/>
            </a:pPr>
            <a:r>
              <a:rPr lang="es" sz="2700" dirty="0">
                <a:solidFill>
                  <a:srgbClr val="002060"/>
                </a:solidFill>
                <a:latin typeface="Calibri"/>
                <a:cs typeface="Arial"/>
              </a:rPr>
              <a:t>de informes sobre el indicador 6.5.1 </a:t>
            </a:r>
          </a:p>
          <a:p>
            <a:pPr marL="0" indent="547688" rtl="0">
              <a:spcAft>
                <a:spcPts val="600"/>
              </a:spcAft>
              <a:buNone/>
            </a:pPr>
            <a:r>
              <a:rPr lang="es" sz="2700" dirty="0">
                <a:solidFill>
                  <a:srgbClr val="002060"/>
                </a:solidFill>
                <a:latin typeface="Calibri"/>
                <a:cs typeface="Arial"/>
              </a:rPr>
              <a:t> en el país</a:t>
            </a:r>
          </a:p>
          <a:p>
            <a:pPr lvl="1" rtl="0">
              <a:spcAft>
                <a:spcPts val="600"/>
              </a:spcAft>
            </a:pPr>
            <a:r>
              <a:rPr lang="es" dirty="0">
                <a:solidFill>
                  <a:srgbClr val="00AED9"/>
                </a:solidFill>
                <a:latin typeface="Calibri"/>
                <a:cs typeface="Arial"/>
              </a:rPr>
              <a:t>Para mejorar la transparencia en la </a:t>
            </a:r>
          </a:p>
          <a:p>
            <a:pPr marL="457200" lvl="1" indent="215900" rtl="0">
              <a:spcAft>
                <a:spcPts val="600"/>
              </a:spcAft>
              <a:buNone/>
            </a:pPr>
            <a:r>
              <a:rPr lang="es" dirty="0">
                <a:solidFill>
                  <a:srgbClr val="00AED9"/>
                </a:solidFill>
                <a:latin typeface="Calibri"/>
                <a:cs typeface="Arial"/>
              </a:rPr>
              <a:t>presentación de informes.</a:t>
            </a:r>
          </a:p>
        </p:txBody>
      </p:sp>
      <p:pic>
        <p:nvPicPr>
          <p:cNvPr id="4" name="Picture 8" descr="Graphical user interface, text&#10;&#10;Description automatically generated">
            <a:extLst>
              <a:ext uri="{FF2B5EF4-FFF2-40B4-BE49-F238E27FC236}">
                <a16:creationId xmlns:a16="http://schemas.microsoft.com/office/drawing/2014/main" id="{28E1F45D-5D6F-19CC-A076-625871CA4266}"/>
              </a:ext>
            </a:extLst>
          </p:cNvPr>
          <p:cNvPicPr>
            <a:picLocks noChangeAspect="1"/>
          </p:cNvPicPr>
          <p:nvPr/>
        </p:nvPicPr>
        <p:blipFill>
          <a:blip r:embed="rId4"/>
          <a:stretch>
            <a:fillRect/>
          </a:stretch>
        </p:blipFill>
        <p:spPr>
          <a:xfrm>
            <a:off x="6903943" y="365126"/>
            <a:ext cx="5074023" cy="2729064"/>
          </a:xfrm>
          <a:prstGeom prst="rect">
            <a:avLst/>
          </a:prstGeom>
        </p:spPr>
      </p:pic>
      <p:pic>
        <p:nvPicPr>
          <p:cNvPr id="1026" name="Picture 2">
            <a:extLst>
              <a:ext uri="{FF2B5EF4-FFF2-40B4-BE49-F238E27FC236}">
                <a16:creationId xmlns:a16="http://schemas.microsoft.com/office/drawing/2014/main" id="{28313D6E-06FE-C7D9-442C-0E3440C9B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754" y="1545319"/>
            <a:ext cx="5074023" cy="33676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Table&#10;&#10;Description automatically generated">
            <a:extLst>
              <a:ext uri="{FF2B5EF4-FFF2-40B4-BE49-F238E27FC236}">
                <a16:creationId xmlns:a16="http://schemas.microsoft.com/office/drawing/2014/main" id="{41A99FA4-0486-35FB-986E-60695A631970}"/>
              </a:ext>
            </a:extLst>
          </p:cNvPr>
          <p:cNvPicPr>
            <a:picLocks noChangeAspect="1"/>
          </p:cNvPicPr>
          <p:nvPr/>
        </p:nvPicPr>
        <p:blipFill>
          <a:blip r:embed="rId6"/>
          <a:stretch>
            <a:fillRect/>
          </a:stretch>
        </p:blipFill>
        <p:spPr>
          <a:xfrm>
            <a:off x="6808692" y="3229126"/>
            <a:ext cx="5264523" cy="3485597"/>
          </a:xfrm>
          <a:prstGeom prst="rect">
            <a:avLst/>
          </a:prstGeom>
        </p:spPr>
      </p:pic>
    </p:spTree>
    <p:custDataLst>
      <p:tags r:id="rId1"/>
    </p:custDataLst>
    <p:extLst>
      <p:ext uri="{BB962C8B-B14F-4D97-AF65-F5344CB8AC3E}">
        <p14:creationId xmlns:p14="http://schemas.microsoft.com/office/powerpoint/2010/main" val="281524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10756900" cy="1325563"/>
          </a:xfrm>
        </p:spPr>
        <p:txBody>
          <a:bodyPr>
            <a:normAutofit/>
          </a:bodyPr>
          <a:lstStyle/>
          <a:p>
            <a:r>
              <a:rPr lang="es" sz="4000" b="1" dirty="0">
                <a:solidFill>
                  <a:srgbClr val="194869"/>
                </a:solidFill>
                <a:latin typeface="Calibri"/>
                <a:cs typeface="Calibri Light"/>
              </a:rPr>
              <a:t>Cambios clave con respecto a la encuesta de 2020 </a:t>
            </a:r>
            <a:endParaRPr lang="en-US" sz="4000"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p:txBody>
          <a:bodyPr/>
          <a:lstStyle/>
          <a:p>
            <a:r>
              <a:rPr lang="en-GB" b="0" dirty="0" err="1">
                <a:solidFill>
                  <a:srgbClr val="002060"/>
                </a:solidFill>
                <a:latin typeface="Calibri"/>
                <a:ea typeface="+mn-lt"/>
                <a:cs typeface="+mn-lt"/>
              </a:rPr>
              <a:t>Menos</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anexos</a:t>
            </a:r>
            <a:r>
              <a:rPr lang="en-GB" b="0" dirty="0">
                <a:solidFill>
                  <a:srgbClr val="002060"/>
                </a:solidFill>
                <a:latin typeface="Calibri"/>
                <a:ea typeface="+mn-lt"/>
                <a:cs typeface="+mn-lt"/>
              </a:rPr>
              <a:t> (de 5 a 3)</a:t>
            </a:r>
          </a:p>
          <a:p>
            <a:r>
              <a:rPr lang="en-GB" b="0" dirty="0" err="1">
                <a:solidFill>
                  <a:srgbClr val="002060"/>
                </a:solidFill>
                <a:latin typeface="Calibri"/>
                <a:ea typeface="+mn-lt"/>
                <a:cs typeface="+mn-lt"/>
              </a:rPr>
              <a:t>Introducción</a:t>
            </a:r>
            <a:r>
              <a:rPr lang="en-GB" b="0" dirty="0">
                <a:solidFill>
                  <a:srgbClr val="002060"/>
                </a:solidFill>
                <a:latin typeface="Calibri"/>
                <a:ea typeface="+mn-lt"/>
                <a:cs typeface="+mn-lt"/>
              </a:rPr>
              <a:t> del </a:t>
            </a:r>
            <a:r>
              <a:rPr lang="en-GB" b="0" dirty="0" err="1">
                <a:solidFill>
                  <a:srgbClr val="002060"/>
                </a:solidFill>
                <a:latin typeface="Calibri"/>
                <a:ea typeface="+mn-lt"/>
                <a:cs typeface="+mn-lt"/>
              </a:rPr>
              <a:t>establecimiento</a:t>
            </a:r>
            <a:r>
              <a:rPr lang="en-GB" b="0" dirty="0">
                <a:solidFill>
                  <a:srgbClr val="002060"/>
                </a:solidFill>
                <a:latin typeface="Calibri"/>
                <a:ea typeface="+mn-lt"/>
                <a:cs typeface="+mn-lt"/>
              </a:rPr>
              <a:t> de </a:t>
            </a:r>
            <a:r>
              <a:rPr lang="en-GB" b="0" dirty="0" err="1">
                <a:solidFill>
                  <a:srgbClr val="002060"/>
                </a:solidFill>
                <a:latin typeface="Calibri"/>
                <a:ea typeface="+mn-lt"/>
                <a:cs typeface="+mn-lt"/>
              </a:rPr>
              <a:t>metas</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anexo</a:t>
            </a:r>
            <a:r>
              <a:rPr lang="en-GB" b="0" dirty="0">
                <a:solidFill>
                  <a:srgbClr val="002060"/>
                </a:solidFill>
                <a:latin typeface="Calibri"/>
                <a:ea typeface="+mn-lt"/>
                <a:cs typeface="+mn-lt"/>
              </a:rPr>
              <a:t> B)</a:t>
            </a:r>
          </a:p>
          <a:p>
            <a:r>
              <a:rPr lang="en-GB" b="0" dirty="0" err="1">
                <a:solidFill>
                  <a:srgbClr val="002060"/>
                </a:solidFill>
                <a:latin typeface="Calibri"/>
                <a:ea typeface="+mn-lt"/>
                <a:cs typeface="+mn-lt"/>
              </a:rPr>
              <a:t>Fortalecimiento</a:t>
            </a:r>
            <a:r>
              <a:rPr lang="en-GB" b="0" dirty="0">
                <a:solidFill>
                  <a:srgbClr val="002060"/>
                </a:solidFill>
                <a:latin typeface="Calibri"/>
                <a:ea typeface="+mn-lt"/>
                <a:cs typeface="+mn-lt"/>
              </a:rPr>
              <a:t> de las </a:t>
            </a:r>
            <a:r>
              <a:rPr lang="en-GB" b="0" dirty="0" err="1">
                <a:solidFill>
                  <a:srgbClr val="002060"/>
                </a:solidFill>
                <a:latin typeface="Calibri"/>
                <a:ea typeface="+mn-lt"/>
                <a:cs typeface="+mn-lt"/>
              </a:rPr>
              <a:t>consideraciones</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relacionadas</a:t>
            </a:r>
            <a:r>
              <a:rPr lang="en-GB" b="0" dirty="0">
                <a:solidFill>
                  <a:srgbClr val="002060"/>
                </a:solidFill>
                <a:latin typeface="Calibri"/>
                <a:ea typeface="+mn-lt"/>
                <a:cs typeface="+mn-lt"/>
              </a:rPr>
              <a:t> con </a:t>
            </a:r>
            <a:r>
              <a:rPr lang="en-GB" b="0" dirty="0" err="1">
                <a:solidFill>
                  <a:srgbClr val="002060"/>
                </a:solidFill>
                <a:latin typeface="Calibri"/>
                <a:ea typeface="+mn-lt"/>
                <a:cs typeface="+mn-lt"/>
              </a:rPr>
              <a:t>el</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cambio</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climático</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apartados</a:t>
            </a:r>
            <a:r>
              <a:rPr lang="en-GB" b="0" dirty="0">
                <a:solidFill>
                  <a:srgbClr val="002060"/>
                </a:solidFill>
                <a:latin typeface="Calibri"/>
                <a:ea typeface="+mn-lt"/>
                <a:cs typeface="+mn-lt"/>
              </a:rPr>
              <a:t> de </a:t>
            </a:r>
            <a:r>
              <a:rPr lang="en-GB" b="0" dirty="0" err="1">
                <a:solidFill>
                  <a:srgbClr val="002060"/>
                </a:solidFill>
                <a:latin typeface="Calibri"/>
                <a:ea typeface="+mn-lt"/>
                <a:cs typeface="+mn-lt"/>
              </a:rPr>
              <a:t>respuesta</a:t>
            </a:r>
            <a:r>
              <a:rPr lang="en-GB" b="0" dirty="0">
                <a:solidFill>
                  <a:srgbClr val="002060"/>
                </a:solidFill>
                <a:latin typeface="Calibri"/>
                <a:ea typeface="+mn-lt"/>
                <a:cs typeface="+mn-lt"/>
              </a:rPr>
              <a:t> de </a:t>
            </a:r>
            <a:r>
              <a:rPr lang="en-GB" b="0" dirty="0" err="1">
                <a:solidFill>
                  <a:srgbClr val="002060"/>
                </a:solidFill>
                <a:latin typeface="Calibri"/>
                <a:ea typeface="+mn-lt"/>
                <a:cs typeface="+mn-lt"/>
              </a:rPr>
              <a:t>desarrollo</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en</a:t>
            </a:r>
            <a:r>
              <a:rPr lang="en-GB" b="0" dirty="0">
                <a:solidFill>
                  <a:srgbClr val="002060"/>
                </a:solidFill>
                <a:latin typeface="Calibri"/>
                <a:ea typeface="+mn-lt"/>
                <a:cs typeface="+mn-lt"/>
              </a:rPr>
              <a:t> 5 </a:t>
            </a:r>
            <a:r>
              <a:rPr lang="en-GB" b="0" dirty="0" err="1">
                <a:solidFill>
                  <a:srgbClr val="002060"/>
                </a:solidFill>
                <a:latin typeface="Calibri"/>
                <a:ea typeface="+mn-lt"/>
                <a:cs typeface="+mn-lt"/>
              </a:rPr>
              <a:t>preguntas</a:t>
            </a:r>
            <a:r>
              <a:rPr lang="en-GB" b="0" dirty="0">
                <a:solidFill>
                  <a:srgbClr val="002060"/>
                </a:solidFill>
                <a:latin typeface="Calibri"/>
                <a:ea typeface="+mn-lt"/>
                <a:cs typeface="+mn-lt"/>
              </a:rPr>
              <a:t> </a:t>
            </a:r>
          </a:p>
          <a:p>
            <a:r>
              <a:rPr lang="en-GB" b="0" dirty="0" err="1">
                <a:solidFill>
                  <a:srgbClr val="002060"/>
                </a:solidFill>
                <a:latin typeface="Calibri"/>
                <a:ea typeface="+mn-lt"/>
                <a:cs typeface="+mn-lt"/>
              </a:rPr>
              <a:t>Vínculos</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más</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explícitos</a:t>
            </a:r>
            <a:r>
              <a:rPr lang="en-GB" b="0" dirty="0">
                <a:solidFill>
                  <a:srgbClr val="002060"/>
                </a:solidFill>
                <a:latin typeface="Calibri"/>
                <a:ea typeface="+mn-lt"/>
                <a:cs typeface="+mn-lt"/>
              </a:rPr>
              <a:t> con </a:t>
            </a:r>
            <a:r>
              <a:rPr lang="en-GB" b="0" dirty="0" err="1">
                <a:solidFill>
                  <a:srgbClr val="002060"/>
                </a:solidFill>
                <a:latin typeface="Calibri"/>
                <a:ea typeface="+mn-lt"/>
                <a:cs typeface="+mn-lt"/>
              </a:rPr>
              <a:t>otros</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indicadores</a:t>
            </a:r>
            <a:r>
              <a:rPr lang="en-GB" b="0" dirty="0">
                <a:solidFill>
                  <a:srgbClr val="002060"/>
                </a:solidFill>
                <a:latin typeface="Calibri"/>
                <a:ea typeface="+mn-lt"/>
                <a:cs typeface="+mn-lt"/>
              </a:rPr>
              <a:t> del ODS 6 </a:t>
            </a:r>
          </a:p>
          <a:p>
            <a:r>
              <a:rPr lang="en-GB" b="0" dirty="0" err="1">
                <a:solidFill>
                  <a:srgbClr val="002060"/>
                </a:solidFill>
                <a:latin typeface="Calibri"/>
                <a:ea typeface="+mn-lt"/>
                <a:cs typeface="+mn-lt"/>
              </a:rPr>
              <a:t>Inclusión</a:t>
            </a:r>
            <a:r>
              <a:rPr lang="en-GB" b="0" dirty="0">
                <a:solidFill>
                  <a:srgbClr val="002060"/>
                </a:solidFill>
                <a:latin typeface="Calibri"/>
                <a:ea typeface="+mn-lt"/>
                <a:cs typeface="+mn-lt"/>
              </a:rPr>
              <a:t> de </a:t>
            </a:r>
            <a:r>
              <a:rPr lang="en-GB" b="0" dirty="0" err="1">
                <a:solidFill>
                  <a:srgbClr val="002060"/>
                </a:solidFill>
                <a:latin typeface="Calibri"/>
                <a:ea typeface="+mn-lt"/>
                <a:cs typeface="+mn-lt"/>
              </a:rPr>
              <a:t>los</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mecanismos</a:t>
            </a:r>
            <a:r>
              <a:rPr lang="en-GB" b="0" dirty="0">
                <a:solidFill>
                  <a:srgbClr val="002060"/>
                </a:solidFill>
                <a:latin typeface="Calibri"/>
                <a:ea typeface="+mn-lt"/>
                <a:cs typeface="+mn-lt"/>
              </a:rPr>
              <a:t> de </a:t>
            </a:r>
            <a:r>
              <a:rPr lang="en-GB" b="0" dirty="0" err="1">
                <a:solidFill>
                  <a:srgbClr val="002060"/>
                </a:solidFill>
                <a:latin typeface="Calibri"/>
                <a:ea typeface="+mn-lt"/>
                <a:cs typeface="+mn-lt"/>
              </a:rPr>
              <a:t>rendición</a:t>
            </a:r>
            <a:r>
              <a:rPr lang="en-GB" b="0" dirty="0">
                <a:solidFill>
                  <a:srgbClr val="002060"/>
                </a:solidFill>
                <a:latin typeface="Calibri"/>
                <a:ea typeface="+mn-lt"/>
                <a:cs typeface="+mn-lt"/>
              </a:rPr>
              <a:t> de </a:t>
            </a:r>
            <a:r>
              <a:rPr lang="en-GB" b="0" dirty="0" err="1">
                <a:solidFill>
                  <a:srgbClr val="002060"/>
                </a:solidFill>
                <a:latin typeface="Calibri"/>
                <a:ea typeface="+mn-lt"/>
                <a:cs typeface="+mn-lt"/>
              </a:rPr>
              <a:t>cuentas</a:t>
            </a:r>
            <a:endParaRPr lang="en-GB" b="0" dirty="0">
              <a:solidFill>
                <a:srgbClr val="002060"/>
              </a:solidFill>
              <a:latin typeface="Calibri"/>
              <a:ea typeface="+mn-lt"/>
              <a:cs typeface="+mn-lt"/>
            </a:endParaRPr>
          </a:p>
          <a:p>
            <a:endParaRPr lang="en-GB" b="0" dirty="0">
              <a:solidFill>
                <a:srgbClr val="002060"/>
              </a:solidFill>
              <a:latin typeface="Calibri"/>
              <a:ea typeface="+mn-lt"/>
              <a:cs typeface="+mn-lt"/>
            </a:endParaRPr>
          </a:p>
          <a:p>
            <a:r>
              <a:rPr lang="en-GB" b="0" dirty="0">
                <a:solidFill>
                  <a:srgbClr val="002060"/>
                </a:solidFill>
                <a:latin typeface="Calibri"/>
                <a:ea typeface="+mn-lt"/>
                <a:cs typeface="+mn-lt"/>
              </a:rPr>
              <a:t>Nueva «Lista de </a:t>
            </a:r>
            <a:r>
              <a:rPr lang="en-GB" b="0" dirty="0" err="1">
                <a:solidFill>
                  <a:srgbClr val="002060"/>
                </a:solidFill>
                <a:latin typeface="Calibri"/>
                <a:ea typeface="+mn-lt"/>
                <a:cs typeface="+mn-lt"/>
              </a:rPr>
              <a:t>verificación</a:t>
            </a:r>
            <a:r>
              <a:rPr lang="en-GB" b="0" dirty="0">
                <a:solidFill>
                  <a:srgbClr val="002060"/>
                </a:solidFill>
                <a:latin typeface="Calibri"/>
                <a:ea typeface="+mn-lt"/>
                <a:cs typeface="+mn-lt"/>
              </a:rPr>
              <a:t> </a:t>
            </a:r>
            <a:r>
              <a:rPr lang="en-GB" b="0" dirty="0" err="1">
                <a:solidFill>
                  <a:srgbClr val="002060"/>
                </a:solidFill>
                <a:latin typeface="Calibri"/>
                <a:ea typeface="+mn-lt"/>
                <a:cs typeface="+mn-lt"/>
              </a:rPr>
              <a:t>sobre</a:t>
            </a:r>
            <a:r>
              <a:rPr lang="en-GB" b="0" dirty="0">
                <a:solidFill>
                  <a:srgbClr val="002060"/>
                </a:solidFill>
                <a:latin typeface="Calibri"/>
                <a:ea typeface="+mn-lt"/>
                <a:cs typeface="+mn-lt"/>
              </a:rPr>
              <a:t> la </a:t>
            </a:r>
            <a:r>
              <a:rPr lang="en-GB" b="0" dirty="0" err="1">
                <a:solidFill>
                  <a:srgbClr val="002060"/>
                </a:solidFill>
                <a:latin typeface="Calibri"/>
                <a:ea typeface="+mn-lt"/>
                <a:cs typeface="+mn-lt"/>
              </a:rPr>
              <a:t>incorporación</a:t>
            </a:r>
            <a:r>
              <a:rPr lang="en-GB" b="0" dirty="0">
                <a:solidFill>
                  <a:srgbClr val="002060"/>
                </a:solidFill>
                <a:latin typeface="Calibri"/>
                <a:ea typeface="+mn-lt"/>
                <a:cs typeface="+mn-lt"/>
              </a:rPr>
              <a:t> de la </a:t>
            </a:r>
            <a:r>
              <a:rPr lang="en-GB" b="0" dirty="0" err="1">
                <a:solidFill>
                  <a:srgbClr val="002060"/>
                </a:solidFill>
                <a:latin typeface="Calibri"/>
                <a:ea typeface="+mn-lt"/>
                <a:cs typeface="+mn-lt"/>
              </a:rPr>
              <a:t>perspectiva</a:t>
            </a:r>
            <a:r>
              <a:rPr lang="en-GB" b="0" dirty="0">
                <a:solidFill>
                  <a:srgbClr val="002060"/>
                </a:solidFill>
                <a:latin typeface="Calibri"/>
                <a:ea typeface="+mn-lt"/>
                <a:cs typeface="+mn-lt"/>
              </a:rPr>
              <a:t> de </a:t>
            </a:r>
            <a:r>
              <a:rPr lang="en-GB" b="0" dirty="0" err="1">
                <a:solidFill>
                  <a:srgbClr val="002060"/>
                </a:solidFill>
                <a:latin typeface="Calibri"/>
                <a:ea typeface="+mn-lt"/>
                <a:cs typeface="+mn-lt"/>
              </a:rPr>
              <a:t>género</a:t>
            </a:r>
            <a:r>
              <a:rPr lang="en-GB" b="0" dirty="0">
                <a:solidFill>
                  <a:srgbClr val="002060"/>
                </a:solidFill>
                <a:latin typeface="Calibri"/>
                <a:ea typeface="+mn-lt"/>
                <a:cs typeface="+mn-lt"/>
              </a:rPr>
              <a:t>» (material de </a:t>
            </a:r>
            <a:r>
              <a:rPr lang="en-GB" b="0" dirty="0" err="1">
                <a:solidFill>
                  <a:srgbClr val="002060"/>
                </a:solidFill>
                <a:latin typeface="Calibri"/>
                <a:ea typeface="+mn-lt"/>
                <a:cs typeface="+mn-lt"/>
              </a:rPr>
              <a:t>apoyo</a:t>
            </a:r>
            <a:r>
              <a:rPr lang="en-GB" b="0" dirty="0">
                <a:solidFill>
                  <a:srgbClr val="002060"/>
                </a:solidFill>
                <a:latin typeface="Calibri"/>
                <a:ea typeface="+mn-lt"/>
                <a:cs typeface="+mn-lt"/>
              </a:rPr>
              <a:t>)</a:t>
            </a:r>
          </a:p>
        </p:txBody>
      </p:sp>
    </p:spTree>
    <p:custDataLst>
      <p:tags r:id="rId1"/>
    </p:custDataLst>
    <p:extLst>
      <p:ext uri="{BB962C8B-B14F-4D97-AF65-F5344CB8AC3E}">
        <p14:creationId xmlns:p14="http://schemas.microsoft.com/office/powerpoint/2010/main" val="313216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7726544" cy="1325563"/>
          </a:xfrm>
        </p:spPr>
        <p:txBody>
          <a:bodyPr/>
          <a:lstStyle/>
          <a:p>
            <a:r>
              <a:rPr lang="es" sz="4400" b="1" dirty="0">
                <a:solidFill>
                  <a:srgbClr val="194869"/>
                </a:solidFill>
                <a:latin typeface="Calibri"/>
                <a:cs typeface="Calibri Light"/>
              </a:rPr>
              <a:t>Apoyo para completar la encuesta </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838200" y="1825625"/>
            <a:ext cx="5690191" cy="4511380"/>
          </a:xfrm>
        </p:spPr>
        <p:txBody>
          <a:bodyPr>
            <a:normAutofit fontScale="92500" lnSpcReduction="20000"/>
          </a:bodyPr>
          <a:lstStyle/>
          <a:p>
            <a:pPr marL="0" indent="0">
              <a:spcAft>
                <a:spcPts val="600"/>
              </a:spcAft>
              <a:buNone/>
            </a:pPr>
            <a:r>
              <a:rPr lang="en-US" b="0" dirty="0" err="1">
                <a:solidFill>
                  <a:srgbClr val="002060"/>
                </a:solidFill>
                <a:latin typeface="Calibri" panose="020F0502020204030204"/>
                <a:cs typeface="Calibri"/>
              </a:rPr>
              <a:t>Orientación</a:t>
            </a:r>
            <a:r>
              <a:rPr lang="en-US" b="0" dirty="0">
                <a:solidFill>
                  <a:srgbClr val="002060"/>
                </a:solidFill>
                <a:latin typeface="Calibri" panose="020F0502020204030204"/>
                <a:cs typeface="Calibri"/>
              </a:rPr>
              <a:t> principal </a:t>
            </a:r>
            <a:r>
              <a:rPr lang="en-US" b="0" dirty="0" err="1">
                <a:solidFill>
                  <a:srgbClr val="002060"/>
                </a:solidFill>
                <a:latin typeface="Calibri" panose="020F0502020204030204"/>
                <a:cs typeface="Calibri"/>
              </a:rPr>
              <a:t>en</a:t>
            </a:r>
            <a:r>
              <a:rPr lang="en-US" b="0" dirty="0">
                <a:solidFill>
                  <a:srgbClr val="002060"/>
                </a:solidFill>
                <a:latin typeface="Calibri" panose="020F0502020204030204"/>
                <a:cs typeface="Calibri"/>
              </a:rPr>
              <a:t> la </a:t>
            </a:r>
            <a:r>
              <a:rPr lang="en-US" b="0" dirty="0" err="1">
                <a:solidFill>
                  <a:srgbClr val="002060"/>
                </a:solidFill>
                <a:latin typeface="Calibri" panose="020F0502020204030204"/>
                <a:cs typeface="Calibri"/>
              </a:rPr>
              <a:t>encuesta</a:t>
            </a:r>
            <a:r>
              <a:rPr lang="en-US" b="0" dirty="0">
                <a:solidFill>
                  <a:srgbClr val="002060"/>
                </a:solidFill>
                <a:latin typeface="Calibri" panose="020F0502020204030204"/>
                <a:cs typeface="Calibri"/>
              </a:rPr>
              <a:t> y «</a:t>
            </a:r>
            <a:r>
              <a:rPr lang="en-US" b="0" dirty="0" err="1">
                <a:solidFill>
                  <a:srgbClr val="002060"/>
                </a:solidFill>
                <a:latin typeface="Calibri" panose="020F0502020204030204"/>
                <a:cs typeface="Calibri"/>
              </a:rPr>
              <a:t>Guía</a:t>
            </a:r>
            <a:r>
              <a:rPr lang="en-US" b="0" dirty="0">
                <a:solidFill>
                  <a:srgbClr val="002060"/>
                </a:solidFill>
                <a:latin typeface="Calibri" panose="020F0502020204030204"/>
                <a:cs typeface="Calibri"/>
              </a:rPr>
              <a:t> para </a:t>
            </a:r>
            <a:r>
              <a:rPr lang="en-US" b="0" dirty="0" err="1">
                <a:solidFill>
                  <a:srgbClr val="002060"/>
                </a:solidFill>
                <a:latin typeface="Calibri" panose="020F0502020204030204"/>
                <a:cs typeface="Calibri"/>
              </a:rPr>
              <a:t>el</a:t>
            </a:r>
            <a:r>
              <a:rPr lang="en-US" b="0" dirty="0">
                <a:solidFill>
                  <a:srgbClr val="002060"/>
                </a:solidFill>
                <a:latin typeface="Calibri" panose="020F0502020204030204"/>
                <a:cs typeface="Calibri"/>
              </a:rPr>
              <a:t> </a:t>
            </a:r>
            <a:r>
              <a:rPr lang="en-US" b="0" dirty="0" err="1">
                <a:solidFill>
                  <a:srgbClr val="002060"/>
                </a:solidFill>
                <a:latin typeface="Calibri" panose="020F0502020204030204"/>
                <a:cs typeface="Calibri"/>
              </a:rPr>
              <a:t>monitoreo</a:t>
            </a:r>
            <a:r>
              <a:rPr lang="en-US" b="0" dirty="0">
                <a:solidFill>
                  <a:srgbClr val="002060"/>
                </a:solidFill>
                <a:latin typeface="Calibri" panose="020F0502020204030204"/>
                <a:cs typeface="Calibri"/>
              </a:rPr>
              <a:t>». </a:t>
            </a:r>
          </a:p>
          <a:p>
            <a:pPr marL="0" indent="0">
              <a:spcAft>
                <a:spcPts val="600"/>
              </a:spcAft>
              <a:buNone/>
            </a:pPr>
            <a:br>
              <a:rPr lang="en-US" b="0" dirty="0">
                <a:solidFill>
                  <a:srgbClr val="002060"/>
                </a:solidFill>
                <a:latin typeface="Calibri" panose="020F0502020204030204"/>
                <a:cs typeface="Calibri"/>
              </a:rPr>
            </a:br>
            <a:r>
              <a:rPr lang="en-US" b="0" dirty="0">
                <a:solidFill>
                  <a:srgbClr val="002060"/>
                </a:solidFill>
                <a:latin typeface="Calibri" panose="020F0502020204030204"/>
                <a:cs typeface="Calibri"/>
              </a:rPr>
              <a:t>Material de </a:t>
            </a:r>
            <a:r>
              <a:rPr lang="en-US" b="0" dirty="0" err="1">
                <a:solidFill>
                  <a:srgbClr val="002060"/>
                </a:solidFill>
                <a:latin typeface="Calibri" panose="020F0502020204030204"/>
                <a:cs typeface="Calibri"/>
              </a:rPr>
              <a:t>apoyo</a:t>
            </a:r>
            <a:r>
              <a:rPr lang="en-US" b="0" dirty="0">
                <a:solidFill>
                  <a:srgbClr val="002060"/>
                </a:solidFill>
                <a:latin typeface="Calibri" panose="020F0502020204030204"/>
                <a:cs typeface="Calibri"/>
              </a:rPr>
              <a:t> </a:t>
            </a:r>
            <a:r>
              <a:rPr lang="en-US" b="0" dirty="0" err="1">
                <a:solidFill>
                  <a:srgbClr val="002060"/>
                </a:solidFill>
                <a:latin typeface="Calibri" panose="020F0502020204030204"/>
                <a:cs typeface="Calibri"/>
              </a:rPr>
              <a:t>adicional</a:t>
            </a:r>
            <a:r>
              <a:rPr lang="en-US" b="0" dirty="0">
                <a:solidFill>
                  <a:srgbClr val="002060"/>
                </a:solidFill>
                <a:latin typeface="Calibri" panose="020F0502020204030204"/>
                <a:cs typeface="Calibri"/>
              </a:rPr>
              <a:t>: </a:t>
            </a:r>
          </a:p>
          <a:p>
            <a:pPr marL="0" lvl="0" indent="0">
              <a:lnSpc>
                <a:spcPct val="100000"/>
              </a:lnSpc>
              <a:spcBef>
                <a:spcPts val="0"/>
              </a:spcBef>
              <a:buNone/>
            </a:pPr>
            <a:endParaRPr lang="en-US" b="0" dirty="0">
              <a:solidFill>
                <a:srgbClr val="002060"/>
              </a:solidFill>
              <a:latin typeface="Calibri" panose="020F0502020204030204"/>
              <a:cs typeface="Calibri"/>
            </a:endParaRPr>
          </a:p>
          <a:p>
            <a:pPr marL="285750" lvl="0" indent="-285750">
              <a:lnSpc>
                <a:spcPct val="100000"/>
              </a:lnSpc>
              <a:spcBef>
                <a:spcPts val="0"/>
              </a:spcBef>
            </a:pPr>
            <a:r>
              <a:rPr lang="en-US" b="0" dirty="0" err="1">
                <a:solidFill>
                  <a:srgbClr val="002060"/>
                </a:solidFill>
                <a:latin typeface="Calibri" panose="020F0502020204030204"/>
                <a:cs typeface="Calibri"/>
              </a:rPr>
              <a:t>Descripción</a:t>
            </a:r>
            <a:r>
              <a:rPr lang="en-US" b="0" dirty="0">
                <a:solidFill>
                  <a:srgbClr val="002060"/>
                </a:solidFill>
                <a:latin typeface="Calibri" panose="020F0502020204030204"/>
                <a:cs typeface="Calibri"/>
              </a:rPr>
              <a:t> general de la </a:t>
            </a:r>
            <a:r>
              <a:rPr lang="en-US" b="0" dirty="0" err="1">
                <a:solidFill>
                  <a:srgbClr val="002060"/>
                </a:solidFill>
                <a:latin typeface="Calibri" panose="020F0502020204030204"/>
                <a:cs typeface="Calibri"/>
              </a:rPr>
              <a:t>encuesta</a:t>
            </a:r>
            <a:r>
              <a:rPr lang="en-US" b="0" dirty="0">
                <a:solidFill>
                  <a:srgbClr val="002060"/>
                </a:solidFill>
                <a:latin typeface="Calibri" panose="020F0502020204030204"/>
                <a:cs typeface="Calibri"/>
              </a:rPr>
              <a:t> </a:t>
            </a:r>
          </a:p>
          <a:p>
            <a:pPr marL="285750" lvl="0" indent="-285750">
              <a:lnSpc>
                <a:spcPct val="100000"/>
              </a:lnSpc>
              <a:spcBef>
                <a:spcPts val="0"/>
              </a:spcBef>
            </a:pPr>
            <a:r>
              <a:rPr lang="en-US" b="0" dirty="0" err="1">
                <a:solidFill>
                  <a:srgbClr val="002060"/>
                </a:solidFill>
                <a:latin typeface="Calibri" panose="020F0502020204030204"/>
                <a:cs typeface="Calibri"/>
              </a:rPr>
              <a:t>Modelo</a:t>
            </a:r>
            <a:r>
              <a:rPr lang="en-US" b="0" dirty="0">
                <a:solidFill>
                  <a:srgbClr val="002060"/>
                </a:solidFill>
                <a:latin typeface="Calibri" panose="020F0502020204030204"/>
                <a:cs typeface="Calibri"/>
              </a:rPr>
              <a:t> de </a:t>
            </a:r>
            <a:r>
              <a:rPr lang="en-US" b="0" dirty="0" err="1">
                <a:solidFill>
                  <a:srgbClr val="002060"/>
                </a:solidFill>
                <a:latin typeface="Calibri" panose="020F0502020204030204"/>
                <a:cs typeface="Calibri"/>
              </a:rPr>
              <a:t>cálculo</a:t>
            </a:r>
            <a:endParaRPr lang="en-US" b="0" dirty="0">
              <a:solidFill>
                <a:srgbClr val="002060"/>
              </a:solidFill>
              <a:latin typeface="Calibri" panose="020F0502020204030204"/>
              <a:cs typeface="Calibri"/>
            </a:endParaRPr>
          </a:p>
          <a:p>
            <a:pPr marL="285750" lvl="0" indent="-285750">
              <a:lnSpc>
                <a:spcPct val="100000"/>
              </a:lnSpc>
              <a:spcBef>
                <a:spcPts val="0"/>
              </a:spcBef>
            </a:pPr>
            <a:r>
              <a:rPr lang="en-US" b="0" dirty="0">
                <a:solidFill>
                  <a:srgbClr val="002060"/>
                </a:solidFill>
                <a:latin typeface="Calibri" panose="020F0502020204030204"/>
                <a:cs typeface="Calibri"/>
              </a:rPr>
              <a:t>Lista de </a:t>
            </a:r>
            <a:r>
              <a:rPr lang="en-US" b="0" dirty="0" err="1">
                <a:solidFill>
                  <a:srgbClr val="002060"/>
                </a:solidFill>
                <a:latin typeface="Calibri" panose="020F0502020204030204"/>
                <a:cs typeface="Calibri"/>
              </a:rPr>
              <a:t>verificación</a:t>
            </a:r>
            <a:r>
              <a:rPr lang="en-US" b="0" dirty="0">
                <a:solidFill>
                  <a:srgbClr val="002060"/>
                </a:solidFill>
                <a:latin typeface="Calibri" panose="020F0502020204030204"/>
                <a:cs typeface="Calibri"/>
              </a:rPr>
              <a:t> </a:t>
            </a:r>
            <a:r>
              <a:rPr lang="en-US" b="0" dirty="0" err="1">
                <a:solidFill>
                  <a:srgbClr val="002060"/>
                </a:solidFill>
                <a:latin typeface="Calibri" panose="020F0502020204030204"/>
                <a:cs typeface="Calibri"/>
              </a:rPr>
              <a:t>sobre</a:t>
            </a:r>
            <a:r>
              <a:rPr lang="en-US" b="0" dirty="0">
                <a:solidFill>
                  <a:srgbClr val="002060"/>
                </a:solidFill>
                <a:latin typeface="Calibri" panose="020F0502020204030204"/>
                <a:cs typeface="Calibri"/>
              </a:rPr>
              <a:t> la </a:t>
            </a:r>
            <a:r>
              <a:rPr lang="en-US" b="0" dirty="0" err="1">
                <a:solidFill>
                  <a:srgbClr val="002060"/>
                </a:solidFill>
                <a:latin typeface="Calibri" panose="020F0502020204030204"/>
                <a:cs typeface="Calibri"/>
              </a:rPr>
              <a:t>incorporación</a:t>
            </a:r>
            <a:r>
              <a:rPr lang="en-US" b="0" dirty="0">
                <a:solidFill>
                  <a:srgbClr val="002060"/>
                </a:solidFill>
                <a:latin typeface="Calibri" panose="020F0502020204030204"/>
                <a:cs typeface="Calibri"/>
              </a:rPr>
              <a:t> de la </a:t>
            </a:r>
            <a:r>
              <a:rPr lang="en-US" b="0" dirty="0" err="1">
                <a:solidFill>
                  <a:srgbClr val="002060"/>
                </a:solidFill>
                <a:latin typeface="Calibri" panose="020F0502020204030204"/>
                <a:cs typeface="Calibri"/>
              </a:rPr>
              <a:t>perspectiva</a:t>
            </a:r>
            <a:r>
              <a:rPr lang="en-US" b="0" dirty="0">
                <a:solidFill>
                  <a:srgbClr val="002060"/>
                </a:solidFill>
                <a:latin typeface="Calibri" panose="020F0502020204030204"/>
                <a:cs typeface="Calibri"/>
              </a:rPr>
              <a:t> de </a:t>
            </a:r>
            <a:r>
              <a:rPr lang="en-US" b="0" dirty="0" err="1">
                <a:solidFill>
                  <a:srgbClr val="002060"/>
                </a:solidFill>
                <a:latin typeface="Calibri" panose="020F0502020204030204"/>
                <a:cs typeface="Calibri"/>
              </a:rPr>
              <a:t>género</a:t>
            </a:r>
            <a:r>
              <a:rPr lang="en-US" b="0" dirty="0">
                <a:solidFill>
                  <a:srgbClr val="002060"/>
                </a:solidFill>
                <a:latin typeface="Calibri" panose="020F0502020204030204"/>
                <a:cs typeface="Calibri"/>
              </a:rPr>
              <a:t> </a:t>
            </a:r>
          </a:p>
          <a:p>
            <a:pPr marL="285750" indent="-285750"/>
            <a:r>
              <a:rPr lang="es" b="0" dirty="0">
                <a:solidFill>
                  <a:srgbClr val="002060"/>
                </a:solidFill>
                <a:ea typeface="Calibri"/>
                <a:cs typeface="Calibri"/>
                <a:hlinkClick r:id="rId4"/>
              </a:rPr>
              <a:t>Herramienta en línea para la encuesta sobre la GIRH</a:t>
            </a:r>
            <a:r>
              <a:rPr lang="es" b="0" dirty="0">
                <a:solidFill>
                  <a:srgbClr val="002060"/>
                </a:solidFill>
                <a:ea typeface="Calibri"/>
                <a:cs typeface="Calibri"/>
              </a:rPr>
              <a:t> (opcional)</a:t>
            </a:r>
          </a:p>
        </p:txBody>
      </p:sp>
      <p:pic>
        <p:nvPicPr>
          <p:cNvPr id="10" name="Picture 5">
            <a:extLst>
              <a:ext uri="{FF2B5EF4-FFF2-40B4-BE49-F238E27FC236}">
                <a16:creationId xmlns:a16="http://schemas.microsoft.com/office/drawing/2014/main" id="{C0BA0098-923E-16C3-6BFD-498CA364B6A5}"/>
              </a:ext>
            </a:extLst>
          </p:cNvPr>
          <p:cNvPicPr>
            <a:picLocks noChangeAspect="1"/>
          </p:cNvPicPr>
          <p:nvPr/>
        </p:nvPicPr>
        <p:blipFill>
          <a:blip r:embed="rId5"/>
          <a:stretch>
            <a:fillRect/>
          </a:stretch>
        </p:blipFill>
        <p:spPr>
          <a:xfrm>
            <a:off x="8348473" y="101600"/>
            <a:ext cx="3673853" cy="6286500"/>
          </a:xfrm>
          <a:prstGeom prst="rect">
            <a:avLst/>
          </a:prstGeom>
        </p:spPr>
      </p:pic>
      <p:pic>
        <p:nvPicPr>
          <p:cNvPr id="11" name="Picture 4" descr="A picture containing diagram&#10;&#10;Description automatically generated">
            <a:extLst>
              <a:ext uri="{FF2B5EF4-FFF2-40B4-BE49-F238E27FC236}">
                <a16:creationId xmlns:a16="http://schemas.microsoft.com/office/drawing/2014/main" id="{CDB31A0F-EA63-614F-4079-1C832949D80D}"/>
              </a:ext>
            </a:extLst>
          </p:cNvPr>
          <p:cNvPicPr>
            <a:picLocks noChangeAspect="1"/>
          </p:cNvPicPr>
          <p:nvPr/>
        </p:nvPicPr>
        <p:blipFill rotWithShape="1">
          <a:blip r:embed="rId6"/>
          <a:srcRect r="32731"/>
          <a:stretch/>
        </p:blipFill>
        <p:spPr>
          <a:xfrm>
            <a:off x="7392894" y="2494987"/>
            <a:ext cx="3416305" cy="3338985"/>
          </a:xfrm>
          <a:prstGeom prst="rect">
            <a:avLst/>
          </a:prstGeom>
        </p:spPr>
      </p:pic>
    </p:spTree>
    <p:custDataLst>
      <p:tags r:id="rId1"/>
    </p:custDataLst>
    <p:extLst>
      <p:ext uri="{BB962C8B-B14F-4D97-AF65-F5344CB8AC3E}">
        <p14:creationId xmlns:p14="http://schemas.microsoft.com/office/powerpoint/2010/main" val="355852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p:txBody>
          <a:bodyPr/>
          <a:lstStyle/>
          <a:p>
            <a:r>
              <a:rPr lang="es" sz="4400" b="1" dirty="0">
                <a:solidFill>
                  <a:srgbClr val="194869"/>
                </a:solidFill>
                <a:latin typeface="Calibri"/>
                <a:cs typeface="Calibri Light"/>
              </a:rPr>
              <a:t>Índice</a:t>
            </a:r>
            <a:endParaRPr lang="en-US" dirty="0"/>
          </a:p>
        </p:txBody>
      </p:sp>
      <p:sp>
        <p:nvSpPr>
          <p:cNvPr id="4" name="Text Placeholder 3">
            <a:extLst>
              <a:ext uri="{FF2B5EF4-FFF2-40B4-BE49-F238E27FC236}">
                <a16:creationId xmlns:a16="http://schemas.microsoft.com/office/drawing/2014/main" id="{90933361-8468-8846-935D-5E62F14B1DCE}"/>
              </a:ext>
            </a:extLst>
          </p:cNvPr>
          <p:cNvSpPr>
            <a:spLocks noGrp="1"/>
          </p:cNvSpPr>
          <p:nvPr>
            <p:ph idx="1"/>
          </p:nvPr>
        </p:nvSpPr>
        <p:spPr>
          <a:xfrm>
            <a:off x="838200" y="1694995"/>
            <a:ext cx="10515600" cy="4351338"/>
          </a:xfrm>
        </p:spPr>
        <p:txBody>
          <a:bodyPr>
            <a:noAutofit/>
          </a:bodyPr>
          <a:lstStyle/>
          <a:p>
            <a:pPr marL="742950" indent="-742950">
              <a:buFont typeface="+mj-lt"/>
              <a:buAutoNum type="arabicPeriod"/>
            </a:pPr>
            <a:r>
              <a:rPr lang="en-US" b="0" dirty="0" err="1">
                <a:solidFill>
                  <a:schemeClr val="bg1"/>
                </a:solidFill>
              </a:rPr>
              <a:t>Antecedentes</a:t>
            </a:r>
            <a:r>
              <a:rPr lang="en-US" b="0" dirty="0">
                <a:solidFill>
                  <a:schemeClr val="bg1"/>
                </a:solidFill>
              </a:rPr>
              <a:t>: </a:t>
            </a:r>
            <a:r>
              <a:rPr lang="en-US" b="0" dirty="0" err="1">
                <a:solidFill>
                  <a:schemeClr val="bg1"/>
                </a:solidFill>
              </a:rPr>
              <a:t>Presentación</a:t>
            </a:r>
            <a:r>
              <a:rPr lang="en-US" b="0" dirty="0">
                <a:solidFill>
                  <a:schemeClr val="bg1"/>
                </a:solidFill>
              </a:rPr>
              <a:t> de </a:t>
            </a:r>
            <a:r>
              <a:rPr lang="en-US" b="0" dirty="0" err="1">
                <a:solidFill>
                  <a:schemeClr val="bg1"/>
                </a:solidFill>
              </a:rPr>
              <a:t>informes</a:t>
            </a:r>
            <a:r>
              <a:rPr lang="en-US" b="0" dirty="0">
                <a:solidFill>
                  <a:schemeClr val="bg1"/>
                </a:solidFill>
              </a:rPr>
              <a:t> </a:t>
            </a:r>
            <a:r>
              <a:rPr lang="en-US" b="0" dirty="0" err="1">
                <a:solidFill>
                  <a:schemeClr val="bg1"/>
                </a:solidFill>
              </a:rPr>
              <a:t>sobre</a:t>
            </a:r>
            <a:r>
              <a:rPr lang="en-US" b="0" dirty="0">
                <a:solidFill>
                  <a:schemeClr val="bg1"/>
                </a:solidFill>
              </a:rPr>
              <a:t> la GIRH </a:t>
            </a:r>
            <a:r>
              <a:rPr lang="en-US" b="0" dirty="0" err="1">
                <a:solidFill>
                  <a:schemeClr val="bg1"/>
                </a:solidFill>
              </a:rPr>
              <a:t>en</a:t>
            </a:r>
            <a:r>
              <a:rPr lang="en-US" b="0" dirty="0">
                <a:solidFill>
                  <a:schemeClr val="bg1"/>
                </a:solidFill>
              </a:rPr>
              <a:t> </a:t>
            </a:r>
            <a:r>
              <a:rPr lang="en-US" b="0" dirty="0" err="1">
                <a:solidFill>
                  <a:schemeClr val="bg1"/>
                </a:solidFill>
              </a:rPr>
              <a:t>el</a:t>
            </a:r>
            <a:r>
              <a:rPr lang="en-US" b="0" dirty="0">
                <a:solidFill>
                  <a:schemeClr val="bg1"/>
                </a:solidFill>
              </a:rPr>
              <a:t> </a:t>
            </a:r>
            <a:r>
              <a:rPr lang="en-US" b="0" dirty="0" err="1">
                <a:solidFill>
                  <a:schemeClr val="bg1"/>
                </a:solidFill>
              </a:rPr>
              <a:t>contexto</a:t>
            </a:r>
            <a:r>
              <a:rPr lang="en-US" b="0" dirty="0">
                <a:solidFill>
                  <a:schemeClr val="bg1"/>
                </a:solidFill>
              </a:rPr>
              <a:t> de </a:t>
            </a:r>
            <a:r>
              <a:rPr lang="en-US" b="0" dirty="0" err="1">
                <a:solidFill>
                  <a:schemeClr val="bg1"/>
                </a:solidFill>
              </a:rPr>
              <a:t>los</a:t>
            </a:r>
            <a:r>
              <a:rPr lang="en-US" b="0" dirty="0">
                <a:solidFill>
                  <a:schemeClr val="bg1"/>
                </a:solidFill>
              </a:rPr>
              <a:t> ODS</a:t>
            </a:r>
          </a:p>
          <a:p>
            <a:pPr marL="742950" indent="-742950">
              <a:buFont typeface="+mj-lt"/>
              <a:buAutoNum type="arabicPeriod"/>
            </a:pPr>
            <a:r>
              <a:rPr lang="en-US" b="0" dirty="0" err="1">
                <a:solidFill>
                  <a:schemeClr val="bg1"/>
                </a:solidFill>
              </a:rPr>
              <a:t>Calendario</a:t>
            </a:r>
            <a:r>
              <a:rPr lang="en-US" b="0" dirty="0">
                <a:solidFill>
                  <a:schemeClr val="bg1"/>
                </a:solidFill>
              </a:rPr>
              <a:t>, </a:t>
            </a:r>
            <a:r>
              <a:rPr lang="en-US" b="0" dirty="0" err="1">
                <a:solidFill>
                  <a:schemeClr val="bg1"/>
                </a:solidFill>
              </a:rPr>
              <a:t>Servicio</a:t>
            </a:r>
            <a:r>
              <a:rPr lang="en-US" b="0" dirty="0">
                <a:solidFill>
                  <a:schemeClr val="bg1"/>
                </a:solidFill>
              </a:rPr>
              <a:t> de </a:t>
            </a:r>
            <a:r>
              <a:rPr lang="en-US" b="0" dirty="0" err="1">
                <a:solidFill>
                  <a:schemeClr val="bg1"/>
                </a:solidFill>
              </a:rPr>
              <a:t>Asistencia</a:t>
            </a:r>
            <a:r>
              <a:rPr lang="en-US" b="0" dirty="0">
                <a:solidFill>
                  <a:schemeClr val="bg1"/>
                </a:solidFill>
              </a:rPr>
              <a:t> y «</a:t>
            </a:r>
            <a:r>
              <a:rPr lang="en-US" b="0" dirty="0" err="1">
                <a:solidFill>
                  <a:schemeClr val="bg1"/>
                </a:solidFill>
              </a:rPr>
              <a:t>Guía</a:t>
            </a:r>
            <a:r>
              <a:rPr lang="en-US" b="0" dirty="0">
                <a:solidFill>
                  <a:schemeClr val="bg1"/>
                </a:solidFill>
              </a:rPr>
              <a:t> para </a:t>
            </a:r>
            <a:r>
              <a:rPr lang="en-US" b="0" dirty="0" err="1">
                <a:solidFill>
                  <a:schemeClr val="bg1"/>
                </a:solidFill>
              </a:rPr>
              <a:t>el</a:t>
            </a:r>
            <a:r>
              <a:rPr lang="en-US" b="0" dirty="0">
                <a:solidFill>
                  <a:schemeClr val="bg1"/>
                </a:solidFill>
              </a:rPr>
              <a:t> </a:t>
            </a:r>
            <a:r>
              <a:rPr lang="en-US" b="0" dirty="0" err="1">
                <a:solidFill>
                  <a:schemeClr val="bg1"/>
                </a:solidFill>
              </a:rPr>
              <a:t>monitoreo</a:t>
            </a:r>
            <a:r>
              <a:rPr lang="en-US" b="0" dirty="0">
                <a:solidFill>
                  <a:schemeClr val="bg1"/>
                </a:solidFill>
              </a:rPr>
              <a:t>»</a:t>
            </a:r>
          </a:p>
          <a:p>
            <a:pPr marL="742950" indent="-742950">
              <a:buFont typeface="+mj-lt"/>
              <a:buAutoNum type="arabicPeriod"/>
            </a:pPr>
            <a:r>
              <a:rPr lang="en-US" b="0" dirty="0" err="1">
                <a:solidFill>
                  <a:schemeClr val="bg1"/>
                </a:solidFill>
              </a:rPr>
              <a:t>Descripción</a:t>
            </a:r>
            <a:r>
              <a:rPr lang="en-US" b="0" dirty="0">
                <a:solidFill>
                  <a:schemeClr val="bg1"/>
                </a:solidFill>
              </a:rPr>
              <a:t> general de la </a:t>
            </a:r>
            <a:r>
              <a:rPr lang="en-US" b="0" dirty="0" err="1">
                <a:solidFill>
                  <a:schemeClr val="bg1"/>
                </a:solidFill>
              </a:rPr>
              <a:t>encuesta</a:t>
            </a:r>
            <a:r>
              <a:rPr lang="en-US" b="0" dirty="0">
                <a:solidFill>
                  <a:schemeClr val="bg1"/>
                </a:solidFill>
              </a:rPr>
              <a:t> </a:t>
            </a:r>
            <a:r>
              <a:rPr lang="en-US" b="0" dirty="0" err="1">
                <a:solidFill>
                  <a:schemeClr val="bg1"/>
                </a:solidFill>
              </a:rPr>
              <a:t>sobre</a:t>
            </a:r>
            <a:r>
              <a:rPr lang="en-US" b="0" dirty="0">
                <a:solidFill>
                  <a:schemeClr val="bg1"/>
                </a:solidFill>
              </a:rPr>
              <a:t> </a:t>
            </a:r>
            <a:r>
              <a:rPr lang="en-US" b="0" dirty="0" err="1">
                <a:solidFill>
                  <a:schemeClr val="bg1"/>
                </a:solidFill>
              </a:rPr>
              <a:t>el</a:t>
            </a:r>
            <a:r>
              <a:rPr lang="en-US" b="0" dirty="0">
                <a:solidFill>
                  <a:schemeClr val="bg1"/>
                </a:solidFill>
              </a:rPr>
              <a:t> </a:t>
            </a:r>
            <a:r>
              <a:rPr lang="en-US" b="0" dirty="0" err="1">
                <a:solidFill>
                  <a:schemeClr val="bg1"/>
                </a:solidFill>
              </a:rPr>
              <a:t>indicador</a:t>
            </a:r>
            <a:r>
              <a:rPr lang="en-US" b="0" dirty="0">
                <a:solidFill>
                  <a:schemeClr val="bg1"/>
                </a:solidFill>
              </a:rPr>
              <a:t> 6.5.1 de </a:t>
            </a:r>
            <a:r>
              <a:rPr lang="en-US" b="0" dirty="0" err="1">
                <a:solidFill>
                  <a:schemeClr val="bg1"/>
                </a:solidFill>
              </a:rPr>
              <a:t>los</a:t>
            </a:r>
            <a:r>
              <a:rPr lang="en-US" b="0" dirty="0">
                <a:solidFill>
                  <a:schemeClr val="bg1"/>
                </a:solidFill>
              </a:rPr>
              <a:t> ODS </a:t>
            </a:r>
          </a:p>
          <a:p>
            <a:pPr marL="742950" indent="-742950">
              <a:buFont typeface="+mj-lt"/>
              <a:buAutoNum type="arabicPeriod"/>
            </a:pPr>
            <a:r>
              <a:rPr lang="en-US" b="0" dirty="0" err="1">
                <a:solidFill>
                  <a:schemeClr val="bg1"/>
                </a:solidFill>
              </a:rPr>
              <a:t>Proceso</a:t>
            </a:r>
            <a:r>
              <a:rPr lang="en-US" b="0" dirty="0">
                <a:solidFill>
                  <a:schemeClr val="bg1"/>
                </a:solidFill>
              </a:rPr>
              <a:t> de consulta con las </a:t>
            </a:r>
            <a:r>
              <a:rPr lang="en-US" b="0" dirty="0" err="1">
                <a:solidFill>
                  <a:schemeClr val="bg1"/>
                </a:solidFill>
              </a:rPr>
              <a:t>partes</a:t>
            </a:r>
            <a:r>
              <a:rPr lang="en-US" b="0" dirty="0">
                <a:solidFill>
                  <a:schemeClr val="bg1"/>
                </a:solidFill>
              </a:rPr>
              <a:t> </a:t>
            </a:r>
            <a:r>
              <a:rPr lang="en-US" b="0" dirty="0" err="1">
                <a:solidFill>
                  <a:schemeClr val="bg1"/>
                </a:solidFill>
              </a:rPr>
              <a:t>interesadas</a:t>
            </a:r>
            <a:r>
              <a:rPr lang="en-US" b="0" dirty="0">
                <a:solidFill>
                  <a:schemeClr val="bg1"/>
                </a:solidFill>
              </a:rPr>
              <a:t> para la </a:t>
            </a:r>
            <a:r>
              <a:rPr lang="en-US" b="0" dirty="0" err="1">
                <a:solidFill>
                  <a:schemeClr val="bg1"/>
                </a:solidFill>
              </a:rPr>
              <a:t>presentación</a:t>
            </a:r>
            <a:r>
              <a:rPr lang="en-US" b="0" dirty="0">
                <a:solidFill>
                  <a:schemeClr val="bg1"/>
                </a:solidFill>
              </a:rPr>
              <a:t> de </a:t>
            </a:r>
            <a:r>
              <a:rPr lang="en-US" b="0" dirty="0" err="1">
                <a:solidFill>
                  <a:schemeClr val="bg1"/>
                </a:solidFill>
              </a:rPr>
              <a:t>informes</a:t>
            </a:r>
            <a:r>
              <a:rPr lang="en-US" b="0" dirty="0">
                <a:solidFill>
                  <a:schemeClr val="bg1"/>
                </a:solidFill>
              </a:rPr>
              <a:t> </a:t>
            </a:r>
            <a:r>
              <a:rPr lang="en-US" b="0" dirty="0" err="1">
                <a:solidFill>
                  <a:schemeClr val="bg1"/>
                </a:solidFill>
              </a:rPr>
              <a:t>sobre</a:t>
            </a:r>
            <a:r>
              <a:rPr lang="en-US" b="0" dirty="0">
                <a:solidFill>
                  <a:schemeClr val="bg1"/>
                </a:solidFill>
              </a:rPr>
              <a:t> </a:t>
            </a:r>
            <a:r>
              <a:rPr lang="en-US" b="0" dirty="0" err="1">
                <a:solidFill>
                  <a:schemeClr val="bg1"/>
                </a:solidFill>
              </a:rPr>
              <a:t>el</a:t>
            </a:r>
            <a:r>
              <a:rPr lang="en-US" b="0" dirty="0">
                <a:solidFill>
                  <a:schemeClr val="bg1"/>
                </a:solidFill>
              </a:rPr>
              <a:t> </a:t>
            </a:r>
            <a:r>
              <a:rPr lang="en-US" b="0" dirty="0" err="1">
                <a:solidFill>
                  <a:schemeClr val="bg1"/>
                </a:solidFill>
              </a:rPr>
              <a:t>indicador</a:t>
            </a:r>
            <a:r>
              <a:rPr lang="en-US" b="0" dirty="0">
                <a:solidFill>
                  <a:schemeClr val="bg1"/>
                </a:solidFill>
              </a:rPr>
              <a:t> 6.5.1</a:t>
            </a:r>
          </a:p>
          <a:p>
            <a:pPr marL="742950" indent="-742950">
              <a:buFont typeface="+mj-lt"/>
              <a:buAutoNum type="arabicPeriod"/>
            </a:pPr>
            <a:r>
              <a:rPr lang="en-US" b="0" dirty="0" err="1">
                <a:solidFill>
                  <a:schemeClr val="bg1"/>
                </a:solidFill>
              </a:rPr>
              <a:t>Programa</a:t>
            </a:r>
            <a:r>
              <a:rPr lang="en-US" b="0" dirty="0">
                <a:solidFill>
                  <a:schemeClr val="bg1"/>
                </a:solidFill>
              </a:rPr>
              <a:t> de </a:t>
            </a:r>
            <a:r>
              <a:rPr lang="en-US" b="0" dirty="0" err="1">
                <a:solidFill>
                  <a:schemeClr val="bg1"/>
                </a:solidFill>
              </a:rPr>
              <a:t>Apoyo</a:t>
            </a:r>
            <a:r>
              <a:rPr lang="en-US" b="0" dirty="0">
                <a:solidFill>
                  <a:schemeClr val="bg1"/>
                </a:solidFill>
              </a:rPr>
              <a:t> para la GIRH del ODS 6 </a:t>
            </a:r>
          </a:p>
          <a:p>
            <a:pPr marL="742950" indent="-742950">
              <a:buFont typeface="+mj-lt"/>
              <a:buAutoNum type="arabicPeriod"/>
            </a:pPr>
            <a:r>
              <a:rPr lang="en-US" b="0" dirty="0" err="1">
                <a:solidFill>
                  <a:schemeClr val="bg1"/>
                </a:solidFill>
              </a:rPr>
              <a:t>Avances</a:t>
            </a:r>
            <a:r>
              <a:rPr lang="en-US" b="0" dirty="0">
                <a:solidFill>
                  <a:schemeClr val="bg1"/>
                </a:solidFill>
              </a:rPr>
              <a:t> con </a:t>
            </a:r>
            <a:r>
              <a:rPr lang="en-US" b="0" dirty="0" err="1">
                <a:solidFill>
                  <a:schemeClr val="bg1"/>
                </a:solidFill>
              </a:rPr>
              <a:t>respecto</a:t>
            </a:r>
            <a:r>
              <a:rPr lang="en-US" b="0" dirty="0">
                <a:solidFill>
                  <a:schemeClr val="bg1"/>
                </a:solidFill>
              </a:rPr>
              <a:t> al </a:t>
            </a:r>
            <a:r>
              <a:rPr lang="en-US" b="0" dirty="0" err="1">
                <a:solidFill>
                  <a:schemeClr val="bg1"/>
                </a:solidFill>
              </a:rPr>
              <a:t>indicador</a:t>
            </a:r>
            <a:r>
              <a:rPr lang="en-US" b="0" dirty="0">
                <a:solidFill>
                  <a:schemeClr val="bg1"/>
                </a:solidFill>
              </a:rPr>
              <a:t> 6.5.1 y </a:t>
            </a:r>
            <a:r>
              <a:rPr lang="en-US" b="0" dirty="0" err="1">
                <a:solidFill>
                  <a:schemeClr val="bg1"/>
                </a:solidFill>
              </a:rPr>
              <a:t>necesidad</a:t>
            </a:r>
            <a:r>
              <a:rPr lang="en-US" b="0" dirty="0">
                <a:solidFill>
                  <a:schemeClr val="bg1"/>
                </a:solidFill>
              </a:rPr>
              <a:t> de </a:t>
            </a:r>
            <a:r>
              <a:rPr lang="en-US" b="0" dirty="0" err="1">
                <a:solidFill>
                  <a:schemeClr val="bg1"/>
                </a:solidFill>
              </a:rPr>
              <a:t>acelerar</a:t>
            </a:r>
            <a:r>
              <a:rPr lang="en-US" b="0" dirty="0">
                <a:solidFill>
                  <a:schemeClr val="bg1"/>
                </a:solidFill>
              </a:rPr>
              <a:t> </a:t>
            </a:r>
            <a:r>
              <a:rPr lang="en-US" b="0" dirty="0" err="1">
                <a:solidFill>
                  <a:schemeClr val="bg1"/>
                </a:solidFill>
              </a:rPr>
              <a:t>los</a:t>
            </a:r>
            <a:r>
              <a:rPr lang="en-US" b="0" dirty="0">
                <a:solidFill>
                  <a:schemeClr val="bg1"/>
                </a:solidFill>
              </a:rPr>
              <a:t> </a:t>
            </a:r>
            <a:r>
              <a:rPr lang="en-US" b="0" dirty="0" err="1">
                <a:solidFill>
                  <a:schemeClr val="bg1"/>
                </a:solidFill>
              </a:rPr>
              <a:t>progresos</a:t>
            </a:r>
            <a:endParaRPr lang="en-US" b="0" dirty="0">
              <a:solidFill>
                <a:schemeClr val="bg1"/>
              </a:solidFill>
            </a:endParaRPr>
          </a:p>
        </p:txBody>
      </p:sp>
    </p:spTree>
    <p:extLst>
      <p:ext uri="{BB962C8B-B14F-4D97-AF65-F5344CB8AC3E}">
        <p14:creationId xmlns:p14="http://schemas.microsoft.com/office/powerpoint/2010/main" val="275513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251431"/>
            <a:ext cx="6431879" cy="3477875"/>
          </a:xfrm>
          <a:prstGeom prst="rect">
            <a:avLst/>
          </a:prstGeom>
          <a:noFill/>
        </p:spPr>
        <p:txBody>
          <a:bodyPr wrap="square" rtlCol="0">
            <a:spAutoFit/>
          </a:bodyPr>
          <a:lstStyle/>
          <a:p>
            <a:r>
              <a:rPr lang="es" sz="6000" b="1" dirty="0">
                <a:solidFill>
                  <a:srgbClr val="194869"/>
                </a:solidFill>
                <a:latin typeface="Calibri" panose="020F0502020204030204" pitchFamily="34" charset="0"/>
                <a:ea typeface="+mn-ea"/>
                <a:cs typeface="Calibri" panose="020F0502020204030204" pitchFamily="34" charset="0"/>
              </a:rPr>
              <a:t>Parte 4: </a:t>
            </a:r>
            <a:br>
              <a:rPr lang="en-GB" sz="6000" b="1" dirty="0">
                <a:solidFill>
                  <a:srgbClr val="194869"/>
                </a:solidFill>
                <a:latin typeface="Calibri" panose="020F0502020204030204" pitchFamily="34" charset="0"/>
                <a:ea typeface="+mn-ea"/>
                <a:cs typeface="Calibri" panose="020F0502020204030204" pitchFamily="34" charset="0"/>
              </a:rPr>
            </a:br>
            <a:r>
              <a:rPr lang="es" sz="4000" b="1" dirty="0">
                <a:solidFill>
                  <a:srgbClr val="194869"/>
                </a:solidFill>
                <a:latin typeface="Calibri" panose="020F0502020204030204" pitchFamily="34" charset="0"/>
                <a:ea typeface="+mn-ea"/>
                <a:cs typeface="Calibri" panose="020F0502020204030204" pitchFamily="34" charset="0"/>
              </a:rPr>
              <a:t>Procesos de consulta con las partes interesadas para la presentación de informes sobre el indicador 6.5.1</a:t>
            </a:r>
            <a:endParaRPr lang="en-US" sz="4000" b="1" dirty="0">
              <a:solidFill>
                <a:srgbClr val="194869"/>
              </a:solidFill>
              <a:latin typeface="Calibri" panose="020F0502020204030204" pitchFamily="34" charset="0"/>
              <a:cs typeface="Calibri" panose="020F0502020204030204" pitchFamily="34" charset="0"/>
            </a:endParaRPr>
          </a:p>
        </p:txBody>
      </p:sp>
      <p:pic>
        <p:nvPicPr>
          <p:cNvPr id="5" name="Picture Placeholder 8">
            <a:extLst>
              <a:ext uri="{FF2B5EF4-FFF2-40B4-BE49-F238E27FC236}">
                <a16:creationId xmlns:a16="http://schemas.microsoft.com/office/drawing/2014/main" id="{48DBB0BD-3BBA-A2AA-F311-ABC0FFEC02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39344" y="0"/>
            <a:ext cx="4239906" cy="6858000"/>
          </a:xfrm>
          <a:prstGeom prst="rect">
            <a:avLst/>
          </a:prstGeom>
        </p:spPr>
      </p:pic>
      <p:sp>
        <p:nvSpPr>
          <p:cNvPr id="8" name="TextBox 7">
            <a:extLst>
              <a:ext uri="{FF2B5EF4-FFF2-40B4-BE49-F238E27FC236}">
                <a16:creationId xmlns:a16="http://schemas.microsoft.com/office/drawing/2014/main" id="{D573F420-AE3A-3B95-B959-97FDFFC902BC}"/>
              </a:ext>
            </a:extLst>
          </p:cNvPr>
          <p:cNvSpPr txBox="1"/>
          <p:nvPr/>
        </p:nvSpPr>
        <p:spPr>
          <a:xfrm>
            <a:off x="421823" y="4937531"/>
            <a:ext cx="7517521" cy="707886"/>
          </a:xfrm>
          <a:prstGeom prst="rect">
            <a:avLst/>
          </a:prstGeom>
          <a:noFill/>
          <a:ln>
            <a:noFill/>
          </a:ln>
        </p:spPr>
        <p:txBody>
          <a:bodyPr wrap="square" rtlCol="0">
            <a:spAutoFit/>
          </a:bodyPr>
          <a:lstStyle/>
          <a:p>
            <a:r>
              <a:rPr lang="en-US" sz="2000" dirty="0" err="1">
                <a:solidFill>
                  <a:srgbClr val="194869"/>
                </a:solidFill>
              </a:rPr>
              <a:t>Véanse</a:t>
            </a:r>
            <a:r>
              <a:rPr lang="en-US" sz="2000" dirty="0">
                <a:solidFill>
                  <a:srgbClr val="194869"/>
                </a:solidFill>
              </a:rPr>
              <a:t> </a:t>
            </a:r>
            <a:r>
              <a:rPr lang="en-US" sz="2000" dirty="0" err="1">
                <a:solidFill>
                  <a:srgbClr val="194869"/>
                </a:solidFill>
              </a:rPr>
              <a:t>también</a:t>
            </a:r>
            <a:r>
              <a:rPr lang="en-US" sz="2000" dirty="0">
                <a:solidFill>
                  <a:srgbClr val="194869"/>
                </a:solidFill>
              </a:rPr>
              <a:t>:      </a:t>
            </a:r>
            <a:r>
              <a:rPr lang="en-US" sz="2000" dirty="0" err="1">
                <a:solidFill>
                  <a:srgbClr val="194869"/>
                </a:solidFill>
              </a:rPr>
              <a:t>Guía</a:t>
            </a:r>
            <a:r>
              <a:rPr lang="en-US" sz="2000" dirty="0">
                <a:solidFill>
                  <a:srgbClr val="194869"/>
                </a:solidFill>
              </a:rPr>
              <a:t> para </a:t>
            </a:r>
            <a:r>
              <a:rPr lang="en-US" sz="2000" dirty="0" err="1">
                <a:solidFill>
                  <a:srgbClr val="194869"/>
                </a:solidFill>
              </a:rPr>
              <a:t>el</a:t>
            </a:r>
            <a:r>
              <a:rPr lang="en-US" sz="2000" dirty="0">
                <a:solidFill>
                  <a:srgbClr val="194869"/>
                </a:solidFill>
              </a:rPr>
              <a:t> </a:t>
            </a:r>
            <a:r>
              <a:rPr lang="en-US" sz="2000" dirty="0" err="1">
                <a:solidFill>
                  <a:srgbClr val="194869"/>
                </a:solidFill>
              </a:rPr>
              <a:t>monitoreo</a:t>
            </a:r>
            <a:r>
              <a:rPr lang="en-US" sz="2000" dirty="0">
                <a:solidFill>
                  <a:srgbClr val="194869"/>
                </a:solidFill>
              </a:rPr>
              <a:t>; </a:t>
            </a:r>
          </a:p>
          <a:p>
            <a:r>
              <a:rPr lang="en-US" sz="2000" dirty="0">
                <a:solidFill>
                  <a:srgbClr val="194869"/>
                </a:solidFill>
              </a:rPr>
              <a:t>		Manual para las </a:t>
            </a:r>
            <a:r>
              <a:rPr lang="en-US" sz="2000" dirty="0" err="1">
                <a:solidFill>
                  <a:srgbClr val="194869"/>
                </a:solidFill>
              </a:rPr>
              <a:t>consultas</a:t>
            </a:r>
            <a:r>
              <a:rPr lang="en-US" sz="2000" dirty="0">
                <a:solidFill>
                  <a:srgbClr val="194869"/>
                </a:solidFill>
              </a:rPr>
              <a:t> con las </a:t>
            </a:r>
            <a:r>
              <a:rPr lang="en-US" sz="2000" dirty="0" err="1">
                <a:solidFill>
                  <a:srgbClr val="194869"/>
                </a:solidFill>
              </a:rPr>
              <a:t>partes</a:t>
            </a:r>
            <a:r>
              <a:rPr lang="en-US" sz="2000" dirty="0">
                <a:solidFill>
                  <a:srgbClr val="194869"/>
                </a:solidFill>
              </a:rPr>
              <a:t> </a:t>
            </a:r>
            <a:r>
              <a:rPr lang="en-US" sz="2000" dirty="0" err="1">
                <a:solidFill>
                  <a:srgbClr val="194869"/>
                </a:solidFill>
              </a:rPr>
              <a:t>interesadas</a:t>
            </a:r>
            <a:endParaRPr lang="en-US" sz="2000" dirty="0">
              <a:solidFill>
                <a:srgbClr val="194869"/>
              </a:solidFill>
            </a:endParaRPr>
          </a:p>
        </p:txBody>
      </p:sp>
      <p:sp>
        <p:nvSpPr>
          <p:cNvPr id="7" name="TextBox 6">
            <a:extLst>
              <a:ext uri="{FF2B5EF4-FFF2-40B4-BE49-F238E27FC236}">
                <a16:creationId xmlns:a16="http://schemas.microsoft.com/office/drawing/2014/main" id="{6B57ACEF-53F7-2B77-53F9-C5BB7418CB75}"/>
              </a:ext>
            </a:extLst>
          </p:cNvPr>
          <p:cNvSpPr txBox="1"/>
          <p:nvPr/>
        </p:nvSpPr>
        <p:spPr>
          <a:xfrm>
            <a:off x="421824" y="499963"/>
            <a:ext cx="73495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Resumen</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del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proceso</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monitoreo</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y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presentación</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informes</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correspondiente</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a 2023 </a:t>
            </a:r>
          </a:p>
        </p:txBody>
      </p:sp>
      <p:sp>
        <p:nvSpPr>
          <p:cNvPr id="9" name="TextBox 8">
            <a:extLst>
              <a:ext uri="{FF2B5EF4-FFF2-40B4-BE49-F238E27FC236}">
                <a16:creationId xmlns:a16="http://schemas.microsoft.com/office/drawing/2014/main" id="{2EC9C7ED-DB5A-341E-FD0F-700B11718480}"/>
              </a:ext>
            </a:extLst>
          </p:cNvPr>
          <p:cNvSpPr txBox="1"/>
          <p:nvPr/>
        </p:nvSpPr>
        <p:spPr>
          <a:xfrm>
            <a:off x="421824" y="117827"/>
            <a:ext cx="7063095" cy="400110"/>
          </a:xfrm>
          <a:prstGeom prst="rect">
            <a:avLst/>
          </a:prstGeom>
          <a:noFill/>
        </p:spPr>
        <p:txBody>
          <a:bodyPr wrap="square" rtlCol="0">
            <a:spAutoFit/>
          </a:bodyPr>
          <a:lstStyle/>
          <a:p>
            <a:r>
              <a:rPr lang="en-US" sz="2000" dirty="0" err="1">
                <a:solidFill>
                  <a:srgbClr val="194869"/>
                </a:solidFill>
                <a:latin typeface="Calibri" panose="020F0502020204030204" pitchFamily="34" charset="0"/>
                <a:cs typeface="Calibri" panose="020F0502020204030204" pitchFamily="34" charset="0"/>
              </a:rPr>
              <a:t>Indicador</a:t>
            </a:r>
            <a:r>
              <a:rPr lang="en-US" sz="2000" dirty="0">
                <a:solidFill>
                  <a:srgbClr val="194869"/>
                </a:solidFill>
                <a:latin typeface="Calibri" panose="020F0502020204030204" pitchFamily="34" charset="0"/>
                <a:cs typeface="Calibri" panose="020F0502020204030204" pitchFamily="34" charset="0"/>
              </a:rPr>
              <a:t> 6.5.1 de </a:t>
            </a:r>
            <a:r>
              <a:rPr lang="en-US" sz="2000" dirty="0" err="1">
                <a:solidFill>
                  <a:srgbClr val="194869"/>
                </a:solidFill>
                <a:latin typeface="Calibri" panose="020F0502020204030204" pitchFamily="34" charset="0"/>
                <a:cs typeface="Calibri" panose="020F0502020204030204" pitchFamily="34" charset="0"/>
              </a:rPr>
              <a:t>los</a:t>
            </a:r>
            <a:r>
              <a:rPr lang="en-US" sz="2000" dirty="0">
                <a:solidFill>
                  <a:srgbClr val="194869"/>
                </a:solidFill>
                <a:latin typeface="Calibri" panose="020F0502020204030204" pitchFamily="34" charset="0"/>
                <a:cs typeface="Calibri" panose="020F0502020204030204" pitchFamily="34" charset="0"/>
              </a:rPr>
              <a:t> ODS: </a:t>
            </a:r>
            <a:r>
              <a:rPr lang="en-US" sz="2000" dirty="0" err="1">
                <a:solidFill>
                  <a:srgbClr val="194869"/>
                </a:solidFill>
                <a:latin typeface="Calibri" panose="020F0502020204030204" pitchFamily="34" charset="0"/>
                <a:cs typeface="Calibri" panose="020F0502020204030204" pitchFamily="34" charset="0"/>
              </a:rPr>
              <a:t>Implementación</a:t>
            </a:r>
            <a:r>
              <a:rPr lang="en-US" sz="2000" dirty="0">
                <a:solidFill>
                  <a:srgbClr val="194869"/>
                </a:solidFill>
                <a:latin typeface="Calibri" panose="020F0502020204030204" pitchFamily="34" charset="0"/>
                <a:cs typeface="Calibri" panose="020F0502020204030204" pitchFamily="34" charset="0"/>
              </a:rPr>
              <a:t> de la GIRH</a:t>
            </a:r>
          </a:p>
        </p:txBody>
      </p:sp>
    </p:spTree>
    <p:extLst>
      <p:ext uri="{BB962C8B-B14F-4D97-AF65-F5344CB8AC3E}">
        <p14:creationId xmlns:p14="http://schemas.microsoft.com/office/powerpoint/2010/main" val="334666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8826500" cy="1325563"/>
          </a:xfrm>
        </p:spPr>
        <p:txBody>
          <a:bodyPr/>
          <a:lstStyle/>
          <a:p>
            <a:r>
              <a:rPr lang="es" sz="4400" b="1" dirty="0">
                <a:solidFill>
                  <a:srgbClr val="194869"/>
                </a:solidFill>
                <a:latin typeface="Calibri"/>
                <a:cs typeface="Calibri Light"/>
              </a:rPr>
              <a:t>Consultas con las partes interesadas</a:t>
            </a:r>
            <a:endParaRPr lang="en-US" dirty="0"/>
          </a:p>
        </p:txBody>
      </p:sp>
      <p:sp>
        <p:nvSpPr>
          <p:cNvPr id="10" name="TextBox 9"/>
          <p:cNvSpPr txBox="1"/>
          <p:nvPr/>
        </p:nvSpPr>
        <p:spPr>
          <a:xfrm>
            <a:off x="739677" y="2767771"/>
            <a:ext cx="11068973" cy="784830"/>
          </a:xfrm>
          <a:prstGeom prst="rect">
            <a:avLst/>
          </a:prstGeom>
          <a:noFill/>
        </p:spPr>
        <p:txBody>
          <a:bodyPr wrap="square" lIns="91440" tIns="45720" rIns="91440" bIns="45720" rtlCol="0" anchor="t">
            <a:spAutoFit/>
          </a:bodyPr>
          <a:lstStyle/>
          <a:p>
            <a:pPr marL="227965" indent="-227965">
              <a:lnSpc>
                <a:spcPct val="90000"/>
              </a:lnSpc>
              <a:spcBef>
                <a:spcPts val="1000"/>
              </a:spcBef>
              <a:buFont typeface="Arial" panose="020B0604020202020204" pitchFamily="34" charset="0"/>
              <a:buChar char="•"/>
            </a:pPr>
            <a:r>
              <a:rPr lang="es" sz="2800" b="1" dirty="0">
                <a:solidFill>
                  <a:schemeClr val="accent2"/>
                </a:solidFill>
                <a:cs typeface="Arial"/>
              </a:rPr>
              <a:t>Responsabilidad: </a:t>
            </a:r>
            <a:r>
              <a:rPr lang="es" sz="2200" dirty="0">
                <a:solidFill>
                  <a:srgbClr val="002060"/>
                </a:solidFill>
                <a:cs typeface="Arial"/>
              </a:rPr>
              <a:t>El coordinador nacional del indicador 6.5.1 de los ODS dirige el proceso </a:t>
            </a:r>
            <a:br>
              <a:rPr lang="en-US" sz="2200" dirty="0">
                <a:solidFill>
                  <a:srgbClr val="002060"/>
                </a:solidFill>
                <a:cs typeface="Arial"/>
              </a:rPr>
            </a:br>
            <a:r>
              <a:rPr lang="es" sz="2200" dirty="0">
                <a:solidFill>
                  <a:srgbClr val="002060"/>
                </a:solidFill>
                <a:cs typeface="Arial"/>
              </a:rPr>
              <a:t>			 (con el apoyo del equipo, que puede incluir un facilitador)</a:t>
            </a:r>
            <a:endParaRPr lang="en-US" dirty="0">
              <a:latin typeface="Calibri"/>
              <a:cs typeface="Calibri Light"/>
            </a:endParaRPr>
          </a:p>
        </p:txBody>
      </p:sp>
      <p:sp>
        <p:nvSpPr>
          <p:cNvPr id="11" name="Content Placeholder 2"/>
          <p:cNvSpPr>
            <a:spLocks noGrp="1"/>
          </p:cNvSpPr>
          <p:nvPr>
            <p:ph idx="1"/>
          </p:nvPr>
        </p:nvSpPr>
        <p:spPr>
          <a:xfrm>
            <a:off x="743608" y="1445544"/>
            <a:ext cx="11912046" cy="1279189"/>
          </a:xfrm>
        </p:spPr>
        <p:txBody>
          <a:bodyPr vert="horz" lIns="91440" tIns="45720" rIns="91440" bIns="45720" rtlCol="0" anchor="t">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 sz="3100" i="0" u="none" strike="noStrike" kern="1200" cap="none" spc="0" normalizeH="0" baseline="0" noProof="0" dirty="0">
                <a:ln>
                  <a:noFill/>
                </a:ln>
                <a:effectLst/>
                <a:uLnTx/>
                <a:uFillTx/>
                <a:latin typeface="Calibri"/>
                <a:ea typeface="+mn-ea"/>
                <a:cs typeface="Arial"/>
              </a:rPr>
              <a:t>¿Por qué? </a:t>
            </a:r>
            <a:endParaRPr kumimoji="0" lang="en-US" sz="3100" i="0" u="none" strike="noStrike" kern="1200" cap="none" spc="0" normalizeH="0" baseline="0" noProof="0" dirty="0">
              <a:ln>
                <a:noFill/>
              </a:ln>
              <a:effectLst/>
              <a:uLnTx/>
              <a:uFillTx/>
              <a:latin typeface="Calibri"/>
              <a:ea typeface="+mn-ea"/>
              <a:cs typeface="Calibri Light"/>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s" sz="2600" b="0" i="0" u="none" strike="noStrike" kern="1200" cap="none" spc="0" normalizeH="0" baseline="0" noProof="0" dirty="0">
                <a:ln>
                  <a:noFill/>
                </a:ln>
                <a:solidFill>
                  <a:srgbClr val="002060"/>
                </a:solidFill>
                <a:effectLst/>
                <a:uLnTx/>
                <a:uFillTx/>
                <a:latin typeface="Calibri"/>
                <a:ea typeface="+mn-ea"/>
                <a:cs typeface="Arial"/>
              </a:rPr>
              <a:t>Presentación de informes más sólidos y precisos </a:t>
            </a:r>
            <a:endParaRPr kumimoji="0" lang="en-US" sz="26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s" sz="2600" b="0" i="0" u="none" strike="noStrike" kern="1200" cap="none" spc="0" normalizeH="0" baseline="0" noProof="0" dirty="0">
                <a:ln>
                  <a:noFill/>
                </a:ln>
                <a:solidFill>
                  <a:srgbClr val="002060"/>
                </a:solidFill>
                <a:effectLst/>
                <a:uLnTx/>
                <a:uFillTx/>
                <a:latin typeface="Calibri"/>
                <a:ea typeface="+mn-ea"/>
                <a:cs typeface="Arial"/>
              </a:rPr>
              <a:t>Entendimiento común de las prioridades clave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s" sz="2600" b="0" i="0" u="none" strike="noStrike" kern="1200" cap="none" spc="0" normalizeH="0" baseline="0" noProof="0" dirty="0">
                <a:ln>
                  <a:noFill/>
                </a:ln>
                <a:solidFill>
                  <a:srgbClr val="002060"/>
                </a:solidFill>
                <a:effectLst/>
                <a:uLnTx/>
                <a:uFillTx/>
                <a:latin typeface="Calibri"/>
                <a:ea typeface="+mn-ea"/>
                <a:cs typeface="Arial"/>
              </a:rPr>
              <a:t>Instrumento nacional útil para la planificación e implementación de la GIRH  </a:t>
            </a:r>
            <a:endParaRPr kumimoji="0" lang="en-US" sz="26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sp>
        <p:nvSpPr>
          <p:cNvPr id="12" name="Rectangle 11"/>
          <p:cNvSpPr/>
          <p:nvPr/>
        </p:nvSpPr>
        <p:spPr>
          <a:xfrm>
            <a:off x="743608" y="3865757"/>
            <a:ext cx="6362611" cy="2731004"/>
          </a:xfrm>
          <a:prstGeom prst="rect">
            <a:avLst/>
          </a:prstGeom>
        </p:spPr>
        <p:txBody>
          <a:bodyPr wrap="square" lIns="91440" tIns="45720" rIns="91440" bIns="45720" anchor="t">
            <a:spAutoFit/>
          </a:bodyPr>
          <a:lstStyle/>
          <a:p>
            <a:pPr marL="227965" indent="-227965">
              <a:lnSpc>
                <a:spcPct val="90000"/>
              </a:lnSpc>
              <a:spcBef>
                <a:spcPts val="1000"/>
              </a:spcBef>
              <a:buFont typeface="Arial" panose="020B0604020202020204" pitchFamily="34" charset="0"/>
              <a:buChar char="•"/>
            </a:pPr>
            <a:r>
              <a:rPr lang="es" sz="2800" b="1" dirty="0">
                <a:solidFill>
                  <a:schemeClr val="accent2"/>
                </a:solidFill>
                <a:cs typeface="Arial"/>
              </a:rPr>
              <a:t>Consideraciones: </a:t>
            </a:r>
            <a:endParaRPr lang="en-US" b="1" dirty="0">
              <a:solidFill>
                <a:schemeClr val="accent2"/>
              </a:solidFill>
              <a:cs typeface="Calibri Light"/>
            </a:endParaRPr>
          </a:p>
          <a:p>
            <a:pPr marL="970915" lvl="1" indent="-513715">
              <a:lnSpc>
                <a:spcPct val="90000"/>
              </a:lnSpc>
              <a:spcBef>
                <a:spcPts val="500"/>
              </a:spcBef>
              <a:buFont typeface="+mj-lt"/>
              <a:buAutoNum type="romanLcPeriod"/>
            </a:pPr>
            <a:r>
              <a:rPr lang="es" sz="2400" b="1" dirty="0">
                <a:solidFill>
                  <a:srgbClr val="002060"/>
                </a:solidFill>
                <a:cs typeface="Arial"/>
              </a:rPr>
              <a:t>Tipos de partes interesadas: </a:t>
            </a:r>
            <a:r>
              <a:rPr lang="es" sz="2400" dirty="0">
                <a:solidFill>
                  <a:srgbClr val="002060"/>
                </a:solidFill>
                <a:cs typeface="Arial"/>
              </a:rPr>
              <a:t>¿quién y cómo?</a:t>
            </a:r>
          </a:p>
          <a:p>
            <a:pPr marL="970915" lvl="1" indent="-513715">
              <a:lnSpc>
                <a:spcPct val="90000"/>
              </a:lnSpc>
              <a:spcBef>
                <a:spcPts val="500"/>
              </a:spcBef>
              <a:buFont typeface="+mj-lt"/>
              <a:buAutoNum type="romanLcPeriod"/>
            </a:pPr>
            <a:r>
              <a:rPr lang="es" sz="2400" b="1" dirty="0">
                <a:solidFill>
                  <a:srgbClr val="002060"/>
                </a:solidFill>
                <a:cs typeface="Arial"/>
              </a:rPr>
              <a:t>Secuenciación: </a:t>
            </a:r>
            <a:r>
              <a:rPr lang="es" sz="2400" dirty="0">
                <a:solidFill>
                  <a:srgbClr val="002060"/>
                </a:solidFill>
                <a:cs typeface="Arial"/>
              </a:rPr>
              <a:t>en serie, en paralelo o enfoque mixto</a:t>
            </a:r>
          </a:p>
          <a:p>
            <a:pPr marL="970915" lvl="1" indent="-513715">
              <a:lnSpc>
                <a:spcPct val="90000"/>
              </a:lnSpc>
              <a:spcBef>
                <a:spcPts val="500"/>
              </a:spcBef>
              <a:buFont typeface="+mj-lt"/>
              <a:buAutoNum type="romanLcPeriod"/>
            </a:pPr>
            <a:r>
              <a:rPr lang="es" sz="2400" b="1" dirty="0">
                <a:solidFill>
                  <a:srgbClr val="002060"/>
                </a:solidFill>
                <a:cs typeface="Arial"/>
              </a:rPr>
              <a:t>Formato: </a:t>
            </a:r>
            <a:r>
              <a:rPr lang="es" sz="2400" dirty="0">
                <a:solidFill>
                  <a:srgbClr val="002060"/>
                </a:solidFill>
                <a:cs typeface="Arial"/>
              </a:rPr>
              <a:t>presencial, en línea o híbrido</a:t>
            </a:r>
            <a:endParaRPr lang="en-US" sz="2400" dirty="0">
              <a:solidFill>
                <a:srgbClr val="002060"/>
              </a:solidFill>
              <a:cs typeface="Arial" panose="020B0604020202020204" pitchFamily="34" charset="0"/>
            </a:endParaRPr>
          </a:p>
          <a:p>
            <a:pPr marL="970915" lvl="1" indent="-513715">
              <a:lnSpc>
                <a:spcPct val="90000"/>
              </a:lnSpc>
              <a:spcBef>
                <a:spcPts val="500"/>
              </a:spcBef>
              <a:buFont typeface="+mj-lt"/>
              <a:buAutoNum type="romanLcPeriod"/>
            </a:pPr>
            <a:r>
              <a:rPr lang="es" sz="2400" b="1" dirty="0">
                <a:solidFill>
                  <a:srgbClr val="002060"/>
                </a:solidFill>
                <a:cs typeface="Arial"/>
              </a:rPr>
              <a:t>Mejores prácticas</a:t>
            </a:r>
          </a:p>
        </p:txBody>
      </p:sp>
      <p:pic>
        <p:nvPicPr>
          <p:cNvPr id="3" name="Picture 2">
            <a:extLst>
              <a:ext uri="{FF2B5EF4-FFF2-40B4-BE49-F238E27FC236}">
                <a16:creationId xmlns:a16="http://schemas.microsoft.com/office/drawing/2014/main" id="{C9B88B50-9919-247C-C447-598890944E92}"/>
              </a:ext>
            </a:extLst>
          </p:cNvPr>
          <p:cNvPicPr>
            <a:picLocks noChangeAspect="1"/>
          </p:cNvPicPr>
          <p:nvPr/>
        </p:nvPicPr>
        <p:blipFill>
          <a:blip r:embed="rId4"/>
          <a:stretch>
            <a:fillRect/>
          </a:stretch>
        </p:blipFill>
        <p:spPr>
          <a:xfrm>
            <a:off x="7106219" y="3656183"/>
            <a:ext cx="4755349" cy="2996607"/>
          </a:xfrm>
          <a:prstGeom prst="rect">
            <a:avLst/>
          </a:prstGeom>
        </p:spPr>
      </p:pic>
    </p:spTree>
    <p:custDataLst>
      <p:tags r:id="rId1"/>
    </p:custDataLst>
    <p:extLst>
      <p:ext uri="{BB962C8B-B14F-4D97-AF65-F5344CB8AC3E}">
        <p14:creationId xmlns:p14="http://schemas.microsoft.com/office/powerpoint/2010/main" val="29837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9804400" cy="892175"/>
          </a:xfrm>
        </p:spPr>
        <p:txBody>
          <a:bodyPr/>
          <a:lstStyle/>
          <a:p>
            <a:r>
              <a:rPr lang="es" sz="4400" b="1" dirty="0">
                <a:solidFill>
                  <a:srgbClr val="194869"/>
                </a:solidFill>
                <a:latin typeface="Calibri"/>
                <a:cs typeface="Calibri Light"/>
              </a:rPr>
              <a:t>i. Posibles grupos de partes interesadas</a:t>
            </a:r>
            <a:endParaRPr lang="en-US" dirty="0"/>
          </a:p>
        </p:txBody>
      </p:sp>
      <p:pic>
        <p:nvPicPr>
          <p:cNvPr id="4" name="Picture 3">
            <a:extLst>
              <a:ext uri="{FF2B5EF4-FFF2-40B4-BE49-F238E27FC236}">
                <a16:creationId xmlns:a16="http://schemas.microsoft.com/office/drawing/2014/main" id="{39D20A91-D453-EACD-CD05-DF9A6BE0D8C5}"/>
              </a:ext>
            </a:extLst>
          </p:cNvPr>
          <p:cNvPicPr>
            <a:picLocks noChangeAspect="1"/>
          </p:cNvPicPr>
          <p:nvPr/>
        </p:nvPicPr>
        <p:blipFill>
          <a:blip r:embed="rId4"/>
          <a:stretch>
            <a:fillRect/>
          </a:stretch>
        </p:blipFill>
        <p:spPr>
          <a:xfrm>
            <a:off x="7333020" y="4180149"/>
            <a:ext cx="4485823" cy="2312726"/>
          </a:xfrm>
          <a:prstGeom prst="rect">
            <a:avLst/>
          </a:prstGeom>
        </p:spPr>
      </p:pic>
      <p:sp>
        <p:nvSpPr>
          <p:cNvPr id="15" name="Content Placeholder 2">
            <a:extLst>
              <a:ext uri="{FF2B5EF4-FFF2-40B4-BE49-F238E27FC236}">
                <a16:creationId xmlns:a16="http://schemas.microsoft.com/office/drawing/2014/main" id="{47FCB7F8-7B7B-ABC4-A231-4E9822F59492}"/>
              </a:ext>
            </a:extLst>
          </p:cNvPr>
          <p:cNvSpPr txBox="1">
            <a:spLocks/>
          </p:cNvSpPr>
          <p:nvPr/>
        </p:nvSpPr>
        <p:spPr>
          <a:xfrm>
            <a:off x="838200" y="1473200"/>
            <a:ext cx="11633443" cy="501967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s" dirty="0">
                <a:solidFill>
                  <a:srgbClr val="002060"/>
                </a:solidFill>
                <a:cs typeface="Arial"/>
              </a:rPr>
              <a:t>Autoridades gubernamentales (de los diferentes sectores y niveles)</a:t>
            </a:r>
            <a:endParaRPr lang="en-US" dirty="0">
              <a:solidFill>
                <a:srgbClr val="002060"/>
              </a:solidFill>
              <a:ea typeface="Calibri"/>
              <a:cs typeface="Arial"/>
            </a:endParaRPr>
          </a:p>
          <a:p>
            <a:pPr>
              <a:spcAft>
                <a:spcPts val="600"/>
              </a:spcAft>
            </a:pPr>
            <a:r>
              <a:rPr lang="es" dirty="0">
                <a:solidFill>
                  <a:srgbClr val="002060"/>
                </a:solidFill>
                <a:cs typeface="Arial"/>
              </a:rPr>
              <a:t>Organizaciones a nivel de cuencas y acuíferos</a:t>
            </a:r>
            <a:endParaRPr lang="en-AU" dirty="0">
              <a:solidFill>
                <a:srgbClr val="002060"/>
              </a:solidFill>
              <a:latin typeface="Calibri"/>
              <a:cs typeface="Arial"/>
            </a:endParaRPr>
          </a:p>
          <a:p>
            <a:pPr>
              <a:spcAft>
                <a:spcPts val="600"/>
              </a:spcAft>
            </a:pPr>
            <a:r>
              <a:rPr lang="es" dirty="0">
                <a:solidFill>
                  <a:srgbClr val="002060"/>
                </a:solidFill>
                <a:cs typeface="Arial"/>
              </a:rPr>
              <a:t>Otros grupos: </a:t>
            </a:r>
            <a:r>
              <a:rPr lang="es" dirty="0">
                <a:solidFill>
                  <a:srgbClr val="00AED9"/>
                </a:solidFill>
                <a:cs typeface="Arial"/>
              </a:rPr>
              <a:t>grupos comunitarios, asociaciones de usuarios del agua, sector privado, organizaciones no gubernamentales, organizaciones ambientales, profesionales de la gestión de los recursos hídricos, mundo académico</a:t>
            </a:r>
            <a:endParaRPr lang="en-US" sz="2400" dirty="0">
              <a:solidFill>
                <a:srgbClr val="00AED9"/>
              </a:solidFill>
              <a:latin typeface="Calibri"/>
              <a:cs typeface="Arial"/>
            </a:endParaRPr>
          </a:p>
          <a:p>
            <a:pPr>
              <a:lnSpc>
                <a:spcPct val="100000"/>
              </a:lnSpc>
              <a:spcAft>
                <a:spcPts val="600"/>
              </a:spcAft>
            </a:pPr>
            <a:r>
              <a:rPr lang="es" dirty="0">
                <a:solidFill>
                  <a:srgbClr val="002060"/>
                </a:solidFill>
                <a:cs typeface="Arial"/>
              </a:rPr>
              <a:t>Coordinadores de otros ODS</a:t>
            </a:r>
            <a:endParaRPr lang="en-AU" dirty="0">
              <a:solidFill>
                <a:srgbClr val="002060"/>
              </a:solidFill>
              <a:latin typeface="Calibri"/>
              <a:cs typeface="Arial"/>
            </a:endParaRPr>
          </a:p>
          <a:p>
            <a:pPr marL="0" indent="0">
              <a:spcAft>
                <a:spcPts val="600"/>
              </a:spcAft>
              <a:buNone/>
            </a:pPr>
            <a:r>
              <a:rPr lang="es" dirty="0">
                <a:solidFill>
                  <a:srgbClr val="002060"/>
                </a:solidFill>
                <a:cs typeface="Arial"/>
              </a:rPr>
              <a:t>Tener en cuenta la representación y </a:t>
            </a:r>
            <a:br>
              <a:rPr lang="es" dirty="0">
                <a:solidFill>
                  <a:srgbClr val="002060"/>
                </a:solidFill>
                <a:cs typeface="Arial"/>
              </a:rPr>
            </a:br>
            <a:r>
              <a:rPr lang="es" dirty="0">
                <a:solidFill>
                  <a:srgbClr val="002060"/>
                </a:solidFill>
                <a:cs typeface="Arial"/>
              </a:rPr>
              <a:t>los conocimientos técnicos en relación </a:t>
            </a:r>
            <a:br>
              <a:rPr lang="es" dirty="0">
                <a:solidFill>
                  <a:srgbClr val="002060"/>
                </a:solidFill>
                <a:cs typeface="Arial"/>
              </a:rPr>
            </a:br>
            <a:r>
              <a:rPr lang="es" dirty="0">
                <a:solidFill>
                  <a:srgbClr val="002060"/>
                </a:solidFill>
                <a:cs typeface="Arial"/>
              </a:rPr>
              <a:t>con los grupos vulnerables y el género. </a:t>
            </a:r>
            <a:r>
              <a:rPr lang="en-AU" dirty="0">
                <a:solidFill>
                  <a:srgbClr val="002060"/>
                </a:solidFill>
                <a:latin typeface="Calibri"/>
                <a:cs typeface="Arial"/>
              </a:rPr>
              <a:t> </a:t>
            </a:r>
            <a:endParaRPr lang="en-AU" dirty="0">
              <a:solidFill>
                <a:srgbClr val="002060"/>
              </a:solidFill>
              <a:latin typeface="Calibri"/>
              <a:ea typeface="Calibri"/>
              <a:cs typeface="Arial" panose="020B0604020202020204" pitchFamily="34" charset="0"/>
            </a:endParaRPr>
          </a:p>
          <a:p>
            <a:pPr marL="0" indent="0">
              <a:spcAft>
                <a:spcPts val="600"/>
              </a:spcAft>
              <a:buNone/>
            </a:pPr>
            <a:r>
              <a:rPr lang="es" dirty="0">
                <a:solidFill>
                  <a:srgbClr val="002060"/>
                </a:solidFill>
                <a:cs typeface="Arial"/>
              </a:rPr>
              <a:t>Tratar de adoptar una actitud lo más </a:t>
            </a:r>
            <a:br>
              <a:rPr lang="es" dirty="0">
                <a:solidFill>
                  <a:srgbClr val="002060"/>
                </a:solidFill>
                <a:cs typeface="Arial"/>
              </a:rPr>
            </a:br>
            <a:r>
              <a:rPr lang="es" dirty="0">
                <a:solidFill>
                  <a:srgbClr val="002060"/>
                </a:solidFill>
                <a:cs typeface="Arial"/>
              </a:rPr>
              <a:t>consultiva posible teniendo en cuenta el </a:t>
            </a:r>
            <a:br>
              <a:rPr lang="es" dirty="0">
                <a:solidFill>
                  <a:srgbClr val="002060"/>
                </a:solidFill>
                <a:cs typeface="Arial"/>
              </a:rPr>
            </a:br>
            <a:r>
              <a:rPr lang="es" dirty="0">
                <a:solidFill>
                  <a:srgbClr val="002060"/>
                </a:solidFill>
                <a:cs typeface="Arial"/>
              </a:rPr>
              <a:t>presupuesto, el tiempo y los recursos.</a:t>
            </a:r>
            <a:endParaRPr lang="en-US" dirty="0">
              <a:solidFill>
                <a:srgbClr val="002060"/>
              </a:solidFill>
              <a:ea typeface="Calibri"/>
              <a:cs typeface="Arial"/>
            </a:endParaRPr>
          </a:p>
          <a:p>
            <a:pPr marL="0" indent="0">
              <a:spcAft>
                <a:spcPts val="600"/>
              </a:spcAft>
              <a:buFont typeface="Arial" panose="020B0604020202020204" pitchFamily="34" charset="0"/>
              <a:buNone/>
            </a:pPr>
            <a:endParaRPr lang="en-US" dirty="0">
              <a:solidFill>
                <a:srgbClr val="002060"/>
              </a:solidFill>
              <a:latin typeface="Calibri"/>
              <a:ea typeface="Calibri"/>
              <a:cs typeface="Arial"/>
            </a:endParaRPr>
          </a:p>
        </p:txBody>
      </p:sp>
    </p:spTree>
    <p:custDataLst>
      <p:tags r:id="rId1"/>
    </p:custDataLst>
    <p:extLst>
      <p:ext uri="{BB962C8B-B14F-4D97-AF65-F5344CB8AC3E}">
        <p14:creationId xmlns:p14="http://schemas.microsoft.com/office/powerpoint/2010/main" val="117120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15">
                                            <p:txEl>
                                              <p:pRg st="3" end="3"/>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400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7726544" cy="1325563"/>
          </a:xfrm>
        </p:spPr>
        <p:txBody>
          <a:bodyPr/>
          <a:lstStyle/>
          <a:p>
            <a:r>
              <a:rPr lang="es" sz="4400" b="1" dirty="0">
                <a:solidFill>
                  <a:srgbClr val="194869"/>
                </a:solidFill>
                <a:latin typeface="Calibri"/>
                <a:cs typeface="Calibri Light"/>
              </a:rPr>
              <a:t>ii. Secuenciación</a:t>
            </a:r>
            <a:endParaRPr lang="en-US" dirty="0"/>
          </a:p>
        </p:txBody>
      </p:sp>
      <p:sp>
        <p:nvSpPr>
          <p:cNvPr id="8" name="Rectangle 7"/>
          <p:cNvSpPr/>
          <p:nvPr/>
        </p:nvSpPr>
        <p:spPr>
          <a:xfrm>
            <a:off x="3599726" y="1587765"/>
            <a:ext cx="8044405" cy="830997"/>
          </a:xfrm>
          <a:prstGeom prst="rect">
            <a:avLst/>
          </a:prstGeom>
        </p:spPr>
        <p:txBody>
          <a:bodyPr wrap="square">
            <a:spAutoFit/>
          </a:bodyPr>
          <a:lstStyle/>
          <a:p>
            <a:pPr indent="11113"/>
            <a:r>
              <a:rPr lang="es" sz="2400" dirty="0">
                <a:solidFill>
                  <a:srgbClr val="002060"/>
                </a:solidFill>
                <a:latin typeface="Arial" panose="020B0604020202020204" pitchFamily="34" charset="0"/>
                <a:cs typeface="Arial" panose="020B0604020202020204" pitchFamily="34" charset="0"/>
              </a:rPr>
              <a:t>se elaborarán borradores consecutivos con diferentes grupos de partes interesadas.</a:t>
            </a:r>
            <a:endParaRPr lang="en-US" sz="2400" dirty="0">
              <a:solidFill>
                <a:srgbClr val="002060"/>
              </a:solidFill>
              <a:cs typeface="Arial" panose="020B0604020202020204" pitchFamily="34" charset="0"/>
            </a:endParaRPr>
          </a:p>
        </p:txBody>
      </p:sp>
      <p:sp>
        <p:nvSpPr>
          <p:cNvPr id="9" name="Rectangle 8"/>
          <p:cNvSpPr/>
          <p:nvPr/>
        </p:nvSpPr>
        <p:spPr>
          <a:xfrm>
            <a:off x="3755258" y="2541872"/>
            <a:ext cx="7733339" cy="1569660"/>
          </a:xfrm>
          <a:prstGeom prst="rect">
            <a:avLst/>
          </a:prstGeom>
        </p:spPr>
        <p:txBody>
          <a:bodyPr wrap="square">
            <a:spAutoFit/>
          </a:bodyPr>
          <a:lstStyle/>
          <a:p>
            <a:pPr indent="11113">
              <a:tabLst>
                <a:tab pos="2874963" algn="l"/>
              </a:tabLst>
            </a:pPr>
            <a:r>
              <a:rPr lang="es" sz="2400" dirty="0">
                <a:solidFill>
                  <a:srgbClr val="002060"/>
                </a:solidFill>
                <a:latin typeface="Arial" panose="020B0604020202020204" pitchFamily="34" charset="0"/>
                <a:cs typeface="Arial" panose="020B0604020202020204" pitchFamily="34" charset="0"/>
              </a:rPr>
              <a:t>diferentes grupos de partes interesadas rellenan una encuesta en blanco, el coordinador nacional analiza las respuestas y finalmente se alcanza un consenso sobre las puntuaciones.</a:t>
            </a:r>
            <a:endParaRPr lang="en-US" sz="2400" dirty="0">
              <a:solidFill>
                <a:srgbClr val="002060"/>
              </a:solidFill>
              <a:cs typeface="Arial" panose="020B0604020202020204" pitchFamily="34" charset="0"/>
            </a:endParaRPr>
          </a:p>
        </p:txBody>
      </p:sp>
      <p:sp>
        <p:nvSpPr>
          <p:cNvPr id="10" name="Rectangle 9"/>
          <p:cNvSpPr/>
          <p:nvPr/>
        </p:nvSpPr>
        <p:spPr>
          <a:xfrm>
            <a:off x="389650" y="5374898"/>
            <a:ext cx="5909549" cy="867930"/>
          </a:xfrm>
          <a:prstGeom prst="rect">
            <a:avLst/>
          </a:prstGeom>
        </p:spPr>
        <p:txBody>
          <a:bodyPr wrap="square" lIns="91440" tIns="45720" rIns="91440" bIns="45720" anchor="t">
            <a:spAutoFit/>
          </a:bodyPr>
          <a:lstStyle/>
          <a:p>
            <a:pPr>
              <a:lnSpc>
                <a:spcPct val="90000"/>
              </a:lnSpc>
              <a:spcBef>
                <a:spcPts val="1000"/>
              </a:spcBef>
            </a:pPr>
            <a:r>
              <a:rPr lang="es" sz="2800" dirty="0">
                <a:solidFill>
                  <a:srgbClr val="002060"/>
                </a:solidFill>
                <a:cs typeface="Arial"/>
              </a:rPr>
              <a:t>Aprobación definitiva a nivel nacional, antes de la presentación.</a:t>
            </a:r>
            <a:endParaRPr lang="en-US" sz="2800" dirty="0"/>
          </a:p>
        </p:txBody>
      </p:sp>
      <p:pic>
        <p:nvPicPr>
          <p:cNvPr id="3" name="Picture 2">
            <a:extLst>
              <a:ext uri="{FF2B5EF4-FFF2-40B4-BE49-F238E27FC236}">
                <a16:creationId xmlns:a16="http://schemas.microsoft.com/office/drawing/2014/main" id="{AD93C47C-51A6-7421-A84A-F8B45EABB17C}"/>
              </a:ext>
            </a:extLst>
          </p:cNvPr>
          <p:cNvPicPr>
            <a:picLocks noChangeAspect="1"/>
          </p:cNvPicPr>
          <p:nvPr/>
        </p:nvPicPr>
        <p:blipFill>
          <a:blip r:embed="rId4"/>
          <a:stretch>
            <a:fillRect/>
          </a:stretch>
        </p:blipFill>
        <p:spPr>
          <a:xfrm>
            <a:off x="7621928" y="4111532"/>
            <a:ext cx="3917791" cy="2556938"/>
          </a:xfrm>
          <a:prstGeom prst="rect">
            <a:avLst/>
          </a:prstGeom>
        </p:spPr>
      </p:pic>
      <p:sp>
        <p:nvSpPr>
          <p:cNvPr id="4" name="Content Placeholder 2">
            <a:extLst>
              <a:ext uri="{FF2B5EF4-FFF2-40B4-BE49-F238E27FC236}">
                <a16:creationId xmlns:a16="http://schemas.microsoft.com/office/drawing/2014/main" id="{37A56EB8-8E8A-6151-811C-C824C9F97305}"/>
              </a:ext>
            </a:extLst>
          </p:cNvPr>
          <p:cNvSpPr txBox="1">
            <a:spLocks/>
          </p:cNvSpPr>
          <p:nvPr/>
        </p:nvSpPr>
        <p:spPr>
          <a:xfrm>
            <a:off x="389651" y="1780693"/>
            <a:ext cx="8132706" cy="35041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600" dirty="0">
                <a:solidFill>
                  <a:srgbClr val="002060"/>
                </a:solidFill>
                <a:latin typeface="Calibri"/>
                <a:cs typeface="Arial"/>
              </a:rPr>
              <a:t>Enfoque en serie:</a:t>
            </a:r>
          </a:p>
          <a:p>
            <a:endParaRPr lang="en-GB" sz="2600" dirty="0">
              <a:cs typeface="Calibri"/>
            </a:endParaRPr>
          </a:p>
          <a:p>
            <a:r>
              <a:rPr lang="es" sz="2600" dirty="0">
                <a:solidFill>
                  <a:srgbClr val="002060"/>
                </a:solidFill>
                <a:latin typeface="Calibri"/>
                <a:cs typeface="Arial"/>
              </a:rPr>
              <a:t>Enfoque en paralelo:</a:t>
            </a:r>
          </a:p>
          <a:p>
            <a:endParaRPr lang="en-GB" sz="2600" dirty="0">
              <a:cs typeface="Calibri"/>
            </a:endParaRPr>
          </a:p>
          <a:p>
            <a:endParaRPr lang="en-GB" sz="2600" dirty="0">
              <a:cs typeface="Calibri"/>
            </a:endParaRPr>
          </a:p>
          <a:p>
            <a:endParaRPr lang="es" sz="2600" dirty="0">
              <a:solidFill>
                <a:srgbClr val="002060"/>
              </a:solidFill>
              <a:latin typeface="Calibri"/>
              <a:cs typeface="Arial"/>
            </a:endParaRPr>
          </a:p>
          <a:p>
            <a:r>
              <a:rPr lang="es" sz="2600" dirty="0">
                <a:solidFill>
                  <a:srgbClr val="002060"/>
                </a:solidFill>
                <a:latin typeface="Calibri"/>
                <a:cs typeface="Arial"/>
              </a:rPr>
              <a:t>Combinación de ambos enfoques. </a:t>
            </a:r>
            <a:endParaRPr lang="en-GB" sz="2600" dirty="0">
              <a:solidFill>
                <a:srgbClr val="002060"/>
              </a:solidFill>
              <a:latin typeface="Calibri"/>
              <a:cs typeface="Arial" panose="020B0604020202020204" pitchFamily="34" charset="0"/>
            </a:endParaRPr>
          </a:p>
        </p:txBody>
      </p:sp>
    </p:spTree>
    <p:custDataLst>
      <p:tags r:id="rId1"/>
    </p:custDataLst>
    <p:extLst>
      <p:ext uri="{BB962C8B-B14F-4D97-AF65-F5344CB8AC3E}">
        <p14:creationId xmlns:p14="http://schemas.microsoft.com/office/powerpoint/2010/main" val="323412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698500" y="163499"/>
            <a:ext cx="5981700" cy="1087238"/>
          </a:xfrm>
        </p:spPr>
        <p:txBody>
          <a:bodyPr>
            <a:normAutofit fontScale="90000"/>
          </a:bodyPr>
          <a:lstStyle/>
          <a:p>
            <a:r>
              <a:rPr lang="es" sz="4400" b="1" dirty="0">
                <a:solidFill>
                  <a:srgbClr val="194869"/>
                </a:solidFill>
                <a:latin typeface="Calibri"/>
                <a:cs typeface="Calibri Light"/>
              </a:rPr>
              <a:t>iii. Formatos de participación</a:t>
            </a:r>
            <a:endParaRPr lang="en-US" dirty="0"/>
          </a:p>
        </p:txBody>
      </p:sp>
      <p:sp>
        <p:nvSpPr>
          <p:cNvPr id="5" name="Rectangle: Rounded Corners 6">
            <a:extLst>
              <a:ext uri="{FF2B5EF4-FFF2-40B4-BE49-F238E27FC236}">
                <a16:creationId xmlns:a16="http://schemas.microsoft.com/office/drawing/2014/main" id="{3CFAC0A0-1390-037A-03EC-CD7C18678BCC}"/>
              </a:ext>
            </a:extLst>
          </p:cNvPr>
          <p:cNvSpPr/>
          <p:nvPr/>
        </p:nvSpPr>
        <p:spPr>
          <a:xfrm>
            <a:off x="6680200" y="230188"/>
            <a:ext cx="5410932" cy="6502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 sz="2000" b="1" dirty="0">
                <a:ea typeface="+mn-lt"/>
                <a:cs typeface="+mn-lt"/>
              </a:rPr>
              <a:t>Herramienta en línea para la encuesta sobre la GIRH </a:t>
            </a:r>
            <a:endParaRPr lang="en-US" sz="2000" dirty="0">
              <a:ea typeface="+mn-lt"/>
              <a:cs typeface="+mn-lt"/>
            </a:endParaRPr>
          </a:p>
          <a:p>
            <a:pPr algn="ctr"/>
            <a:endParaRPr lang="en-US" sz="1400" dirty="0">
              <a:ea typeface="Calibri"/>
              <a:cs typeface="Calibri"/>
            </a:endParaRPr>
          </a:p>
          <a:p>
            <a:pPr algn="ctr"/>
            <a:r>
              <a:rPr lang="es" sz="2000" dirty="0">
                <a:ea typeface="Calibri"/>
                <a:cs typeface="Calibri"/>
              </a:rPr>
              <a:t>Herramienta opcional que puede utilizar el coordinador para recopilar los comentarios de las partes interesadas antes de las consultas.  </a:t>
            </a:r>
          </a:p>
          <a:p>
            <a:pPr algn="ctr"/>
            <a:endParaRPr lang="en-US" sz="2000" dirty="0">
              <a:ea typeface="Calibri"/>
              <a:cs typeface="Calibri"/>
            </a:endParaRPr>
          </a:p>
          <a:p>
            <a:pPr algn="ctr"/>
            <a:r>
              <a:rPr lang="es" sz="2000" dirty="0">
                <a:ea typeface="Calibri"/>
                <a:cs typeface="Calibri"/>
              </a:rPr>
              <a:t>La herramienta se puede compartir con las partes interesadas antes de las consultas, y los comentarios se enviarán directamente a los coordinadores. </a:t>
            </a:r>
          </a:p>
          <a:p>
            <a:pPr algn="ctr"/>
            <a:endParaRPr lang="en-US" sz="2000" dirty="0">
              <a:ea typeface="Calibri"/>
              <a:cs typeface="Calibri"/>
            </a:endParaRPr>
          </a:p>
          <a:p>
            <a:pPr algn="ctr"/>
            <a:r>
              <a:rPr lang="es" sz="2000" i="1" dirty="0">
                <a:ea typeface="Calibri"/>
                <a:cs typeface="Calibri"/>
              </a:rPr>
              <a:t>La herramienta en línea no sustituye las presentaciones oficiales de los países (en formato Microsoft Word).</a:t>
            </a:r>
          </a:p>
          <a:p>
            <a:pPr algn="ctr"/>
            <a:endParaRPr lang="en-US" sz="1400" i="1" dirty="0">
              <a:ea typeface="Calibri"/>
              <a:cs typeface="Calibri"/>
            </a:endParaRPr>
          </a:p>
          <a:p>
            <a:pPr algn="ctr"/>
            <a:r>
              <a:rPr lang="es" sz="2000" i="1" dirty="0">
                <a:ea typeface="Calibri"/>
                <a:cs typeface="Calibri"/>
                <a:hlinkClick r:id="rId4"/>
              </a:rPr>
              <a:t>ENLACE</a:t>
            </a:r>
            <a:endParaRPr lang="en-US" sz="2000" i="1" dirty="0">
              <a:ea typeface="Calibri"/>
              <a:cs typeface="Calibri"/>
            </a:endParaRPr>
          </a:p>
          <a:p>
            <a:pPr algn="ctr"/>
            <a:endParaRPr lang="en-US" sz="2000" dirty="0">
              <a:ea typeface="Calibri"/>
              <a:cs typeface="Calibri"/>
            </a:endParaRPr>
          </a:p>
        </p:txBody>
      </p:sp>
      <p:pic>
        <p:nvPicPr>
          <p:cNvPr id="4" name="Picture 3">
            <a:extLst>
              <a:ext uri="{FF2B5EF4-FFF2-40B4-BE49-F238E27FC236}">
                <a16:creationId xmlns:a16="http://schemas.microsoft.com/office/drawing/2014/main" id="{5D3F09D7-F613-5ABA-F2A9-566071B8B388}"/>
              </a:ext>
            </a:extLst>
          </p:cNvPr>
          <p:cNvPicPr>
            <a:picLocks noChangeAspect="1"/>
          </p:cNvPicPr>
          <p:nvPr/>
        </p:nvPicPr>
        <p:blipFill>
          <a:blip r:embed="rId5"/>
          <a:stretch>
            <a:fillRect/>
          </a:stretch>
        </p:blipFill>
        <p:spPr>
          <a:xfrm>
            <a:off x="978568" y="4820949"/>
            <a:ext cx="3658725" cy="2037051"/>
          </a:xfrm>
          <a:prstGeom prst="rect">
            <a:avLst/>
          </a:prstGeom>
        </p:spPr>
      </p:pic>
      <p:sp>
        <p:nvSpPr>
          <p:cNvPr id="7" name="Content Placeholder 2">
            <a:extLst>
              <a:ext uri="{FF2B5EF4-FFF2-40B4-BE49-F238E27FC236}">
                <a16:creationId xmlns:a16="http://schemas.microsoft.com/office/drawing/2014/main" id="{8BD5E865-2670-F9B5-C1DB-E972B45444FC}"/>
              </a:ext>
            </a:extLst>
          </p:cNvPr>
          <p:cNvSpPr txBox="1">
            <a:spLocks/>
          </p:cNvSpPr>
          <p:nvPr/>
        </p:nvSpPr>
        <p:spPr>
          <a:xfrm>
            <a:off x="838200" y="1347537"/>
            <a:ext cx="5842000" cy="33766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err="1">
                <a:solidFill>
                  <a:srgbClr val="002060"/>
                </a:solidFill>
                <a:latin typeface="Calibri"/>
                <a:cs typeface="Arial"/>
              </a:rPr>
              <a:t>Consultas</a:t>
            </a:r>
            <a:r>
              <a:rPr lang="en-US" b="0" dirty="0">
                <a:solidFill>
                  <a:srgbClr val="002060"/>
                </a:solidFill>
                <a:latin typeface="Calibri"/>
                <a:cs typeface="Arial"/>
              </a:rPr>
              <a:t> </a:t>
            </a:r>
            <a:r>
              <a:rPr lang="en-US" b="0" dirty="0" err="1">
                <a:solidFill>
                  <a:srgbClr val="002060"/>
                </a:solidFill>
                <a:latin typeface="Calibri"/>
                <a:cs typeface="Arial"/>
              </a:rPr>
              <a:t>presenciales</a:t>
            </a:r>
            <a:endParaRPr lang="en-US" b="0" dirty="0">
              <a:solidFill>
                <a:srgbClr val="002060"/>
              </a:solidFill>
              <a:latin typeface="Calibri"/>
              <a:cs typeface="Arial"/>
            </a:endParaRPr>
          </a:p>
          <a:p>
            <a:r>
              <a:rPr lang="en-US" b="0" dirty="0" err="1">
                <a:solidFill>
                  <a:srgbClr val="002060"/>
                </a:solidFill>
                <a:latin typeface="Calibri"/>
                <a:cs typeface="Arial"/>
              </a:rPr>
              <a:t>Consultas</a:t>
            </a:r>
            <a:r>
              <a:rPr lang="en-US" b="0" dirty="0">
                <a:solidFill>
                  <a:srgbClr val="002060"/>
                </a:solidFill>
                <a:latin typeface="Calibri"/>
                <a:cs typeface="Arial"/>
              </a:rPr>
              <a:t> </a:t>
            </a:r>
            <a:r>
              <a:rPr lang="en-US" b="0" dirty="0" err="1">
                <a:solidFill>
                  <a:srgbClr val="002060"/>
                </a:solidFill>
                <a:latin typeface="Calibri"/>
                <a:cs typeface="Arial"/>
              </a:rPr>
              <a:t>en</a:t>
            </a:r>
            <a:r>
              <a:rPr lang="en-US" b="0" dirty="0">
                <a:solidFill>
                  <a:srgbClr val="002060"/>
                </a:solidFill>
                <a:latin typeface="Calibri"/>
                <a:cs typeface="Arial"/>
              </a:rPr>
              <a:t> </a:t>
            </a:r>
            <a:r>
              <a:rPr lang="en-US" b="0" dirty="0" err="1">
                <a:solidFill>
                  <a:srgbClr val="002060"/>
                </a:solidFill>
                <a:latin typeface="Calibri"/>
                <a:cs typeface="Arial"/>
              </a:rPr>
              <a:t>línea</a:t>
            </a:r>
            <a:r>
              <a:rPr lang="en-US" b="0" dirty="0">
                <a:solidFill>
                  <a:srgbClr val="002060"/>
                </a:solidFill>
                <a:latin typeface="Calibri"/>
                <a:cs typeface="Arial"/>
              </a:rPr>
              <a:t> </a:t>
            </a:r>
          </a:p>
          <a:p>
            <a:r>
              <a:rPr lang="en-US" b="0" dirty="0" err="1">
                <a:solidFill>
                  <a:srgbClr val="002060"/>
                </a:solidFill>
                <a:latin typeface="Calibri"/>
                <a:cs typeface="Arial"/>
              </a:rPr>
              <a:t>Formato</a:t>
            </a:r>
            <a:r>
              <a:rPr lang="en-US" b="0" dirty="0">
                <a:solidFill>
                  <a:srgbClr val="002060"/>
                </a:solidFill>
                <a:latin typeface="Calibri"/>
                <a:cs typeface="Arial"/>
              </a:rPr>
              <a:t> </a:t>
            </a:r>
            <a:r>
              <a:rPr lang="en-US" b="0" dirty="0" err="1">
                <a:solidFill>
                  <a:srgbClr val="002060"/>
                </a:solidFill>
                <a:latin typeface="Calibri"/>
                <a:cs typeface="Arial"/>
              </a:rPr>
              <a:t>híbrido</a:t>
            </a:r>
            <a:endParaRPr lang="en-US" b="0" dirty="0">
              <a:solidFill>
                <a:srgbClr val="002060"/>
              </a:solidFill>
              <a:latin typeface="Calibri"/>
              <a:cs typeface="Arial"/>
            </a:endParaRPr>
          </a:p>
          <a:p>
            <a:r>
              <a:rPr lang="en-US" b="0" dirty="0" err="1">
                <a:solidFill>
                  <a:srgbClr val="002060"/>
                </a:solidFill>
                <a:latin typeface="Calibri"/>
                <a:cs typeface="Arial"/>
              </a:rPr>
              <a:t>Otros</a:t>
            </a:r>
            <a:r>
              <a:rPr lang="en-US" b="0" dirty="0">
                <a:solidFill>
                  <a:srgbClr val="002060"/>
                </a:solidFill>
                <a:latin typeface="Calibri"/>
                <a:cs typeface="Arial"/>
              </a:rPr>
              <a:t> </a:t>
            </a:r>
            <a:r>
              <a:rPr lang="en-US" b="0" dirty="0" err="1">
                <a:solidFill>
                  <a:srgbClr val="002060"/>
                </a:solidFill>
                <a:latin typeface="Calibri"/>
                <a:cs typeface="Arial"/>
              </a:rPr>
              <a:t>formatos</a:t>
            </a:r>
            <a:r>
              <a:rPr lang="en-US" b="0" dirty="0">
                <a:solidFill>
                  <a:srgbClr val="002060"/>
                </a:solidFill>
                <a:latin typeface="Calibri"/>
                <a:cs typeface="Arial"/>
              </a:rPr>
              <a:t>: </a:t>
            </a:r>
            <a:r>
              <a:rPr lang="en-US" b="0" dirty="0" err="1">
                <a:solidFill>
                  <a:srgbClr val="002060"/>
                </a:solidFill>
                <a:latin typeface="Calibri"/>
                <a:cs typeface="Arial"/>
              </a:rPr>
              <a:t>correo</a:t>
            </a:r>
            <a:r>
              <a:rPr lang="en-US" b="0" dirty="0">
                <a:solidFill>
                  <a:srgbClr val="002060"/>
                </a:solidFill>
                <a:latin typeface="Calibri"/>
                <a:cs typeface="Arial"/>
              </a:rPr>
              <a:t> </a:t>
            </a:r>
            <a:r>
              <a:rPr lang="en-US" b="0" dirty="0" err="1">
                <a:solidFill>
                  <a:srgbClr val="002060"/>
                </a:solidFill>
                <a:latin typeface="Calibri"/>
                <a:cs typeface="Arial"/>
              </a:rPr>
              <a:t>electrónico</a:t>
            </a:r>
            <a:r>
              <a:rPr lang="en-US" b="0" dirty="0">
                <a:solidFill>
                  <a:srgbClr val="002060"/>
                </a:solidFill>
                <a:latin typeface="Calibri"/>
                <a:cs typeface="Arial"/>
              </a:rPr>
              <a:t>, </a:t>
            </a:r>
            <a:r>
              <a:rPr lang="en-US" b="0" dirty="0" err="1">
                <a:solidFill>
                  <a:srgbClr val="002060"/>
                </a:solidFill>
                <a:latin typeface="Calibri"/>
                <a:cs typeface="Arial"/>
              </a:rPr>
              <a:t>teléfono</a:t>
            </a:r>
            <a:r>
              <a:rPr lang="en-US" b="0" dirty="0">
                <a:solidFill>
                  <a:srgbClr val="002060"/>
                </a:solidFill>
                <a:latin typeface="Calibri"/>
                <a:cs typeface="Arial"/>
              </a:rPr>
              <a:t> o </a:t>
            </a:r>
            <a:r>
              <a:rPr lang="en-US" b="0" dirty="0" err="1">
                <a:solidFill>
                  <a:srgbClr val="002060"/>
                </a:solidFill>
                <a:latin typeface="Calibri"/>
                <a:cs typeface="Arial"/>
              </a:rPr>
              <a:t>seminarios</a:t>
            </a:r>
            <a:r>
              <a:rPr lang="en-US" b="0" dirty="0">
                <a:solidFill>
                  <a:srgbClr val="002060"/>
                </a:solidFill>
                <a:latin typeface="Calibri"/>
                <a:cs typeface="Arial"/>
              </a:rPr>
              <a:t> web</a:t>
            </a:r>
            <a:endParaRPr lang="en-US" b="0" dirty="0">
              <a:solidFill>
                <a:srgbClr val="002060"/>
              </a:solidFill>
              <a:latin typeface="Calibri"/>
              <a:ea typeface="Calibri"/>
              <a:cs typeface="Arial"/>
            </a:endParaRPr>
          </a:p>
          <a:p>
            <a:pPr marL="0" indent="0">
              <a:buNone/>
            </a:pPr>
            <a:r>
              <a:rPr lang="es" dirty="0">
                <a:solidFill>
                  <a:srgbClr val="002060"/>
                </a:solidFill>
                <a:latin typeface="Calibri"/>
                <a:cs typeface="Arial"/>
              </a:rPr>
              <a:t>Tener en cuenta: presupuesto, tiempo, recursos</a:t>
            </a:r>
            <a:endParaRPr lang="en-US" dirty="0">
              <a:solidFill>
                <a:srgbClr val="002060"/>
              </a:solidFill>
              <a:latin typeface="Calibri"/>
              <a:ea typeface="Calibri"/>
              <a:cs typeface="Arial"/>
            </a:endParaRPr>
          </a:p>
          <a:p>
            <a:endParaRPr lang="en-US" dirty="0">
              <a:cs typeface="Calibri"/>
            </a:endParaRPr>
          </a:p>
        </p:txBody>
      </p:sp>
    </p:spTree>
    <p:custDataLst>
      <p:tags r:id="rId1"/>
    </p:custDataLst>
    <p:extLst>
      <p:ext uri="{BB962C8B-B14F-4D97-AF65-F5344CB8AC3E}">
        <p14:creationId xmlns:p14="http://schemas.microsoft.com/office/powerpoint/2010/main" val="264608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7726544" cy="1325563"/>
          </a:xfrm>
        </p:spPr>
        <p:txBody>
          <a:bodyPr/>
          <a:lstStyle/>
          <a:p>
            <a:r>
              <a:rPr lang="es" sz="4400" b="1" dirty="0">
                <a:solidFill>
                  <a:srgbClr val="194869"/>
                </a:solidFill>
                <a:latin typeface="Calibri"/>
                <a:cs typeface="Calibri Light"/>
              </a:rPr>
              <a:t>iv. Mejores prácticas</a:t>
            </a:r>
            <a:endParaRPr lang="en-US" dirty="0"/>
          </a:p>
        </p:txBody>
      </p:sp>
      <p:sp>
        <p:nvSpPr>
          <p:cNvPr id="6" name="TextBox 5">
            <a:extLst>
              <a:ext uri="{FF2B5EF4-FFF2-40B4-BE49-F238E27FC236}">
                <a16:creationId xmlns:a16="http://schemas.microsoft.com/office/drawing/2014/main" id="{E81AA175-A72F-CD41-E750-636CA6D1B0EE}"/>
              </a:ext>
            </a:extLst>
          </p:cNvPr>
          <p:cNvSpPr txBox="1"/>
          <p:nvPr/>
        </p:nvSpPr>
        <p:spPr>
          <a:xfrm>
            <a:off x="6086098" y="5538768"/>
            <a:ext cx="6105902" cy="954107"/>
          </a:xfrm>
          <a:prstGeom prst="rect">
            <a:avLst/>
          </a:prstGeom>
          <a:noFill/>
        </p:spPr>
        <p:txBody>
          <a:bodyPr wrap="none" lIns="91440" tIns="45720" rIns="91440" bIns="45720" rtlCol="0" anchor="t">
            <a:spAutoFit/>
          </a:bodyPr>
          <a:lstStyle/>
          <a:p>
            <a:pPr rtl="0"/>
            <a:r>
              <a:rPr lang="es" sz="2800" dirty="0">
                <a:solidFill>
                  <a:srgbClr val="002060"/>
                </a:solidFill>
              </a:rPr>
              <a:t>Véase el «Manual para las consultas con </a:t>
            </a:r>
          </a:p>
          <a:p>
            <a:pPr rtl="0"/>
            <a:r>
              <a:rPr lang="es" sz="2800" dirty="0">
                <a:solidFill>
                  <a:srgbClr val="002060"/>
                </a:solidFill>
              </a:rPr>
              <a:t>las partes interesadas»</a:t>
            </a:r>
          </a:p>
        </p:txBody>
      </p:sp>
      <p:sp>
        <p:nvSpPr>
          <p:cNvPr id="7" name="Content Placeholder 2">
            <a:extLst>
              <a:ext uri="{FF2B5EF4-FFF2-40B4-BE49-F238E27FC236}">
                <a16:creationId xmlns:a16="http://schemas.microsoft.com/office/drawing/2014/main" id="{ACEE9BE2-EA27-5681-7E24-BB0A116E3F7B}"/>
              </a:ext>
            </a:extLst>
          </p:cNvPr>
          <p:cNvSpPr txBox="1">
            <a:spLocks/>
          </p:cNvSpPr>
          <p:nvPr/>
        </p:nvSpPr>
        <p:spPr>
          <a:xfrm>
            <a:off x="838200" y="1690688"/>
            <a:ext cx="5366658" cy="42355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solidFill>
                  <a:srgbClr val="002060"/>
                </a:solidFill>
                <a:ea typeface="+mn-lt"/>
                <a:cs typeface="+mn-lt"/>
              </a:rPr>
              <a:t>Inclusión</a:t>
            </a:r>
          </a:p>
          <a:p>
            <a:endParaRPr lang="en-US" dirty="0">
              <a:solidFill>
                <a:srgbClr val="000000"/>
              </a:solidFill>
              <a:ea typeface="+mn-lt"/>
              <a:cs typeface="+mn-lt"/>
            </a:endParaRPr>
          </a:p>
          <a:p>
            <a:r>
              <a:rPr lang="es" dirty="0">
                <a:solidFill>
                  <a:srgbClr val="002060"/>
                </a:solidFill>
                <a:ea typeface="+mn-lt"/>
                <a:cs typeface="+mn-lt"/>
              </a:rPr>
              <a:t>Equidad de los procedimientos</a:t>
            </a:r>
          </a:p>
          <a:p>
            <a:endParaRPr lang="en-US" dirty="0">
              <a:solidFill>
                <a:srgbClr val="000000"/>
              </a:solidFill>
              <a:ea typeface="+mn-lt"/>
              <a:cs typeface="+mn-lt"/>
            </a:endParaRPr>
          </a:p>
          <a:p>
            <a:r>
              <a:rPr lang="es" dirty="0">
                <a:solidFill>
                  <a:srgbClr val="002060"/>
                </a:solidFill>
                <a:ea typeface="+mn-lt"/>
                <a:cs typeface="+mn-lt"/>
              </a:rPr>
              <a:t>Acuerdo por consenso</a:t>
            </a:r>
          </a:p>
          <a:p>
            <a:endParaRPr lang="en-US" dirty="0">
              <a:solidFill>
                <a:srgbClr val="000000"/>
              </a:solidFill>
              <a:ea typeface="+mn-lt"/>
              <a:cs typeface="+mn-lt"/>
            </a:endParaRPr>
          </a:p>
          <a:p>
            <a:r>
              <a:rPr lang="es" dirty="0">
                <a:solidFill>
                  <a:srgbClr val="002060"/>
                </a:solidFill>
                <a:ea typeface="+mn-lt"/>
                <a:cs typeface="+mn-lt"/>
              </a:rPr>
              <a:t>Transparencia</a:t>
            </a:r>
            <a:endParaRPr lang="en-US" dirty="0">
              <a:ea typeface="+mn-lt"/>
              <a:cs typeface="+mn-lt"/>
            </a:endParaRPr>
          </a:p>
        </p:txBody>
      </p:sp>
      <p:pic>
        <p:nvPicPr>
          <p:cNvPr id="13" name="Picture 12">
            <a:extLst>
              <a:ext uri="{FF2B5EF4-FFF2-40B4-BE49-F238E27FC236}">
                <a16:creationId xmlns:a16="http://schemas.microsoft.com/office/drawing/2014/main" id="{9FF7BB40-5F1B-3BA7-4FC8-6B8D13966CBC}"/>
              </a:ext>
            </a:extLst>
          </p:cNvPr>
          <p:cNvPicPr/>
          <p:nvPr/>
        </p:nvPicPr>
        <p:blipFill rotWithShape="1">
          <a:blip r:embed="rId4" cstate="screen">
            <a:extLst>
              <a:ext uri="{28A0092B-C50C-407E-A947-70E740481C1C}">
                <a14:useLocalDpi xmlns:a14="http://schemas.microsoft.com/office/drawing/2010/main"/>
              </a:ext>
            </a:extLst>
          </a:blip>
          <a:srcRect t="6477" b="3844"/>
          <a:stretch/>
        </p:blipFill>
        <p:spPr bwMode="auto">
          <a:xfrm>
            <a:off x="6646901" y="1690688"/>
            <a:ext cx="5179238" cy="2964396"/>
          </a:xfrm>
          <a:prstGeom prst="rect">
            <a:avLst/>
          </a:prstGeom>
          <a:noFill/>
          <a:ln>
            <a:noFill/>
          </a:ln>
        </p:spPr>
      </p:pic>
    </p:spTree>
    <p:custDataLst>
      <p:tags r:id="rId1"/>
    </p:custDataLst>
    <p:extLst>
      <p:ext uri="{BB962C8B-B14F-4D97-AF65-F5344CB8AC3E}">
        <p14:creationId xmlns:p14="http://schemas.microsoft.com/office/powerpoint/2010/main" val="410042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368300" y="282388"/>
            <a:ext cx="6172200" cy="1325563"/>
          </a:xfrm>
        </p:spPr>
        <p:txBody>
          <a:bodyPr>
            <a:normAutofit fontScale="90000"/>
          </a:bodyPr>
          <a:lstStyle/>
          <a:p>
            <a:r>
              <a:rPr lang="es" sz="4400" b="1" dirty="0">
                <a:solidFill>
                  <a:srgbClr val="194869"/>
                </a:solidFill>
                <a:latin typeface="Calibri"/>
                <a:cs typeface="Calibri Light"/>
              </a:rPr>
              <a:t>Material de apoyo opcional para las consultas con las partes interesadas</a:t>
            </a:r>
            <a:endParaRPr lang="en-US" dirty="0"/>
          </a:p>
        </p:txBody>
      </p:sp>
      <p:sp>
        <p:nvSpPr>
          <p:cNvPr id="12" name="Arc 1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6" descr="Text, application&#10;&#10;Description automatically generated">
            <a:extLst>
              <a:ext uri="{FF2B5EF4-FFF2-40B4-BE49-F238E27FC236}">
                <a16:creationId xmlns:a16="http://schemas.microsoft.com/office/drawing/2014/main" id="{9DE7FAAE-5C39-C2B6-182A-A06BFC981335}"/>
              </a:ext>
            </a:extLst>
          </p:cNvPr>
          <p:cNvPicPr>
            <a:picLocks noChangeAspect="1"/>
          </p:cNvPicPr>
          <p:nvPr/>
        </p:nvPicPr>
        <p:blipFill rotWithShape="1">
          <a:blip r:embed="rId4"/>
          <a:srcRect t="2281" r="-4"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4" name="Picture 13" descr="A picture containing website&#10;&#10;Description automatically generated">
            <a:extLst>
              <a:ext uri="{FF2B5EF4-FFF2-40B4-BE49-F238E27FC236}">
                <a16:creationId xmlns:a16="http://schemas.microsoft.com/office/drawing/2014/main" id="{760AF25B-7D4C-AEE4-9FCD-3DF7BB1DF270}"/>
              </a:ext>
            </a:extLst>
          </p:cNvPr>
          <p:cNvPicPr>
            <a:picLocks noChangeAspect="1"/>
          </p:cNvPicPr>
          <p:nvPr/>
        </p:nvPicPr>
        <p:blipFill rotWithShape="1">
          <a:blip r:embed="rId5"/>
          <a:srcRect r="10514" b="4"/>
          <a:stretch/>
        </p:blipFill>
        <p:spPr>
          <a:xfrm>
            <a:off x="9879033" y="350446"/>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15" name="Picture 7" descr="A picture containing text, nature&#10;&#10;Description automatically generated">
            <a:extLst>
              <a:ext uri="{FF2B5EF4-FFF2-40B4-BE49-F238E27FC236}">
                <a16:creationId xmlns:a16="http://schemas.microsoft.com/office/drawing/2014/main" id="{189449CA-B312-E8D5-A8F0-CEF4A81EAFEF}"/>
              </a:ext>
            </a:extLst>
          </p:cNvPr>
          <p:cNvPicPr>
            <a:picLocks noChangeAspect="1"/>
          </p:cNvPicPr>
          <p:nvPr/>
        </p:nvPicPr>
        <p:blipFill rotWithShape="1">
          <a:blip r:embed="rId6"/>
          <a:srcRect l="11378" r="9709" b="-4"/>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7" name="Content Placeholder 2">
            <a:extLst>
              <a:ext uri="{FF2B5EF4-FFF2-40B4-BE49-F238E27FC236}">
                <a16:creationId xmlns:a16="http://schemas.microsoft.com/office/drawing/2014/main" id="{ADB03623-1341-9DF4-779E-BA56A812FF1D}"/>
              </a:ext>
            </a:extLst>
          </p:cNvPr>
          <p:cNvSpPr txBox="1">
            <a:spLocks/>
          </p:cNvSpPr>
          <p:nvPr/>
        </p:nvSpPr>
        <p:spPr>
          <a:xfrm>
            <a:off x="852849" y="1890338"/>
            <a:ext cx="5957233" cy="48660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0" dirty="0" err="1">
                <a:solidFill>
                  <a:srgbClr val="002060"/>
                </a:solidFill>
                <a:cs typeface="Calibri"/>
              </a:rPr>
              <a:t>Además</a:t>
            </a:r>
            <a:r>
              <a:rPr lang="en-US" b="0" dirty="0">
                <a:solidFill>
                  <a:srgbClr val="002060"/>
                </a:solidFill>
                <a:cs typeface="Calibri"/>
              </a:rPr>
              <a:t> de la «</a:t>
            </a:r>
            <a:r>
              <a:rPr lang="en-US" b="0" dirty="0" err="1">
                <a:solidFill>
                  <a:srgbClr val="002060"/>
                </a:solidFill>
                <a:cs typeface="Calibri"/>
              </a:rPr>
              <a:t>Guía</a:t>
            </a:r>
            <a:r>
              <a:rPr lang="en-US" b="0" dirty="0">
                <a:solidFill>
                  <a:srgbClr val="002060"/>
                </a:solidFill>
                <a:cs typeface="Calibri"/>
              </a:rPr>
              <a:t> para </a:t>
            </a:r>
            <a:r>
              <a:rPr lang="en-US" b="0" dirty="0" err="1">
                <a:solidFill>
                  <a:srgbClr val="002060"/>
                </a:solidFill>
                <a:cs typeface="Calibri"/>
              </a:rPr>
              <a:t>el</a:t>
            </a:r>
            <a:r>
              <a:rPr lang="en-US" b="0" dirty="0">
                <a:solidFill>
                  <a:srgbClr val="002060"/>
                </a:solidFill>
                <a:cs typeface="Calibri"/>
              </a:rPr>
              <a:t> </a:t>
            </a:r>
            <a:r>
              <a:rPr lang="en-US" b="0" dirty="0" err="1">
                <a:solidFill>
                  <a:srgbClr val="002060"/>
                </a:solidFill>
                <a:cs typeface="Calibri"/>
              </a:rPr>
              <a:t>monitoreo</a:t>
            </a:r>
            <a:r>
              <a:rPr lang="en-US" b="0" dirty="0">
                <a:solidFill>
                  <a:srgbClr val="002060"/>
                </a:solidFill>
                <a:cs typeface="Calibri"/>
              </a:rPr>
              <a:t>»: </a:t>
            </a:r>
          </a:p>
          <a:p>
            <a:pPr>
              <a:lnSpc>
                <a:spcPct val="100000"/>
              </a:lnSpc>
            </a:pPr>
            <a:r>
              <a:rPr lang="en-US" b="0" dirty="0">
                <a:solidFill>
                  <a:srgbClr val="002060"/>
                </a:solidFill>
                <a:cs typeface="Calibri"/>
              </a:rPr>
              <a:t>Manual para las </a:t>
            </a:r>
            <a:r>
              <a:rPr lang="en-US" b="0" dirty="0" err="1">
                <a:solidFill>
                  <a:srgbClr val="002060"/>
                </a:solidFill>
                <a:cs typeface="Calibri"/>
              </a:rPr>
              <a:t>consultas</a:t>
            </a:r>
            <a:r>
              <a:rPr lang="en-US" b="0" dirty="0">
                <a:solidFill>
                  <a:srgbClr val="002060"/>
                </a:solidFill>
                <a:cs typeface="Calibri"/>
              </a:rPr>
              <a:t> con las </a:t>
            </a:r>
            <a:r>
              <a:rPr lang="en-US" b="0" dirty="0" err="1">
                <a:solidFill>
                  <a:srgbClr val="002060"/>
                </a:solidFill>
                <a:cs typeface="Calibri"/>
              </a:rPr>
              <a:t>partes</a:t>
            </a:r>
            <a:r>
              <a:rPr lang="en-US" b="0" dirty="0">
                <a:solidFill>
                  <a:srgbClr val="002060"/>
                </a:solidFill>
                <a:cs typeface="Calibri"/>
              </a:rPr>
              <a:t> </a:t>
            </a:r>
            <a:r>
              <a:rPr lang="en-US" b="0" dirty="0" err="1">
                <a:solidFill>
                  <a:srgbClr val="002060"/>
                </a:solidFill>
                <a:cs typeface="Calibri"/>
              </a:rPr>
              <a:t>interesadas</a:t>
            </a:r>
            <a:r>
              <a:rPr lang="en-US" b="0" dirty="0">
                <a:solidFill>
                  <a:srgbClr val="002060"/>
                </a:solidFill>
                <a:cs typeface="Calibri"/>
              </a:rPr>
              <a:t> </a:t>
            </a:r>
            <a:endParaRPr lang="en-US" b="0" dirty="0">
              <a:solidFill>
                <a:srgbClr val="002060"/>
              </a:solidFill>
              <a:ea typeface="Calibri"/>
              <a:cs typeface="Calibri"/>
            </a:endParaRPr>
          </a:p>
          <a:p>
            <a:pPr>
              <a:lnSpc>
                <a:spcPct val="100000"/>
              </a:lnSpc>
            </a:pPr>
            <a:r>
              <a:rPr lang="es" b="0" dirty="0">
                <a:solidFill>
                  <a:srgbClr val="002060"/>
                </a:solidFill>
                <a:cs typeface="Calibri"/>
                <a:hlinkClick r:id="rId7"/>
              </a:rPr>
              <a:t>Resúmenes de resultados por países </a:t>
            </a:r>
            <a:r>
              <a:rPr lang="es" b="0" dirty="0">
                <a:solidFill>
                  <a:srgbClr val="002060"/>
                </a:solidFill>
                <a:cs typeface="Calibri"/>
              </a:rPr>
              <a:t>         (2 páginas) </a:t>
            </a:r>
            <a:r>
              <a:rPr lang="en-US" b="0" dirty="0">
                <a:solidFill>
                  <a:srgbClr val="002060"/>
                </a:solidFill>
                <a:cs typeface="Calibri"/>
              </a:rPr>
              <a:t> </a:t>
            </a:r>
            <a:endParaRPr lang="en-US" b="0" dirty="0">
              <a:solidFill>
                <a:srgbClr val="002060"/>
              </a:solidFill>
              <a:ea typeface="Calibri"/>
              <a:cs typeface="Calibri"/>
            </a:endParaRPr>
          </a:p>
          <a:p>
            <a:pPr>
              <a:lnSpc>
                <a:spcPct val="100000"/>
              </a:lnSpc>
            </a:pPr>
            <a:r>
              <a:rPr lang="es" b="0" dirty="0">
                <a:solidFill>
                  <a:srgbClr val="002060"/>
                </a:solidFill>
                <a:cs typeface="Calibri"/>
                <a:hlinkClick r:id="rId8"/>
              </a:rPr>
              <a:t>Curso de entrenamiento para facilitadores</a:t>
            </a:r>
            <a:r>
              <a:rPr lang="en-US" b="0" dirty="0">
                <a:solidFill>
                  <a:srgbClr val="002060"/>
                </a:solidFill>
                <a:cs typeface="Calibri"/>
              </a:rPr>
              <a:t> </a:t>
            </a:r>
            <a:r>
              <a:rPr lang="es" b="0" dirty="0">
                <a:solidFill>
                  <a:srgbClr val="002060"/>
                </a:solidFill>
                <a:cs typeface="Calibri"/>
              </a:rPr>
              <a:t>(EN/FR/ES)</a:t>
            </a:r>
            <a:endParaRPr lang="en-US" b="0" dirty="0">
              <a:solidFill>
                <a:srgbClr val="002060"/>
              </a:solidFill>
              <a:ea typeface="Calibri"/>
              <a:cs typeface="Calibri"/>
            </a:endParaRPr>
          </a:p>
          <a:p>
            <a:pPr>
              <a:lnSpc>
                <a:spcPct val="100000"/>
              </a:lnSpc>
            </a:pPr>
            <a:r>
              <a:rPr lang="es" b="0" dirty="0">
                <a:solidFill>
                  <a:srgbClr val="002060"/>
                </a:solidFill>
                <a:cs typeface="Calibri"/>
              </a:rPr>
              <a:t>Paquete de apoyo (técnico o financiero)</a:t>
            </a:r>
            <a:endParaRPr lang="en-US" b="0" dirty="0">
              <a:solidFill>
                <a:srgbClr val="002060"/>
              </a:solidFill>
              <a:ea typeface="Calibri"/>
              <a:cs typeface="Calibri"/>
            </a:endParaRPr>
          </a:p>
          <a:p>
            <a:endParaRPr lang="en-US" b="0" dirty="0">
              <a:solidFill>
                <a:srgbClr val="002060"/>
              </a:solidFill>
              <a:ea typeface="Calibri"/>
              <a:cs typeface="Calibri"/>
            </a:endParaRPr>
          </a:p>
        </p:txBody>
      </p:sp>
    </p:spTree>
    <p:custDataLst>
      <p:tags r:id="rId1"/>
    </p:custDataLst>
    <p:extLst>
      <p:ext uri="{BB962C8B-B14F-4D97-AF65-F5344CB8AC3E}">
        <p14:creationId xmlns:p14="http://schemas.microsoft.com/office/powerpoint/2010/main" val="58204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4"/>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5"/>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431879" cy="2862322"/>
          </a:xfrm>
          <a:prstGeom prst="rect">
            <a:avLst/>
          </a:prstGeom>
          <a:noFill/>
        </p:spPr>
        <p:txBody>
          <a:bodyPr wrap="square" rtlCol="0">
            <a:spAutoFit/>
          </a:bodyPr>
          <a:lstStyle/>
          <a:p>
            <a:r>
              <a:rPr lang="en-US" sz="6000" b="1" dirty="0" err="1">
                <a:solidFill>
                  <a:srgbClr val="194869"/>
                </a:solidFill>
                <a:latin typeface="Calibri" panose="020F0502020204030204" pitchFamily="34" charset="0"/>
                <a:cs typeface="Calibri" panose="020F0502020204030204" pitchFamily="34" charset="0"/>
              </a:rPr>
              <a:t>Parte</a:t>
            </a:r>
            <a:r>
              <a:rPr lang="en-US" sz="6000" b="1" dirty="0">
                <a:solidFill>
                  <a:srgbClr val="194869"/>
                </a:solidFill>
                <a:latin typeface="Calibri" panose="020F0502020204030204" pitchFamily="34" charset="0"/>
                <a:cs typeface="Calibri" panose="020F0502020204030204" pitchFamily="34" charset="0"/>
              </a:rPr>
              <a:t> 5: </a:t>
            </a:r>
            <a:br>
              <a:rPr lang="en-US" sz="6000" b="1" dirty="0">
                <a:solidFill>
                  <a:srgbClr val="194869"/>
                </a:solidFill>
                <a:latin typeface="Calibri" panose="020F0502020204030204" pitchFamily="34" charset="0"/>
                <a:cs typeface="Calibri" panose="020F0502020204030204" pitchFamily="34" charset="0"/>
              </a:rPr>
            </a:br>
            <a:endParaRPr lang="en-US" sz="4000" b="1" dirty="0">
              <a:solidFill>
                <a:srgbClr val="194869"/>
              </a:solidFill>
              <a:latin typeface="Calibri" panose="020F0502020204030204" pitchFamily="34" charset="0"/>
              <a:cs typeface="Calibri" panose="020F0502020204030204" pitchFamily="34" charset="0"/>
            </a:endParaRPr>
          </a:p>
          <a:p>
            <a:r>
              <a:rPr lang="en-US" sz="4000" b="1" dirty="0" err="1">
                <a:solidFill>
                  <a:srgbClr val="194869"/>
                </a:solidFill>
                <a:latin typeface="Calibri" panose="020F0502020204030204" pitchFamily="34" charset="0"/>
                <a:cs typeface="Calibri" panose="020F0502020204030204" pitchFamily="34" charset="0"/>
              </a:rPr>
              <a:t>Programa</a:t>
            </a:r>
            <a:r>
              <a:rPr lang="en-US" sz="4000" b="1" dirty="0">
                <a:solidFill>
                  <a:srgbClr val="194869"/>
                </a:solidFill>
                <a:latin typeface="Calibri" panose="020F0502020204030204" pitchFamily="34" charset="0"/>
                <a:cs typeface="Calibri" panose="020F0502020204030204" pitchFamily="34" charset="0"/>
              </a:rPr>
              <a:t> de </a:t>
            </a:r>
            <a:r>
              <a:rPr lang="en-US" sz="4000" b="1" dirty="0" err="1">
                <a:solidFill>
                  <a:srgbClr val="194869"/>
                </a:solidFill>
                <a:latin typeface="Calibri" panose="020F0502020204030204" pitchFamily="34" charset="0"/>
                <a:cs typeface="Calibri" panose="020F0502020204030204" pitchFamily="34" charset="0"/>
              </a:rPr>
              <a:t>Apoyo</a:t>
            </a:r>
            <a:r>
              <a:rPr lang="en-US" sz="4000" b="1" dirty="0">
                <a:solidFill>
                  <a:srgbClr val="194869"/>
                </a:solidFill>
                <a:latin typeface="Calibri" panose="020F0502020204030204" pitchFamily="34" charset="0"/>
                <a:cs typeface="Calibri" panose="020F0502020204030204" pitchFamily="34" charset="0"/>
              </a:rPr>
              <a:t> para la GIRH del ODS 6</a:t>
            </a:r>
          </a:p>
        </p:txBody>
      </p:sp>
      <p:sp>
        <p:nvSpPr>
          <p:cNvPr id="8" name="TextBox 7">
            <a:extLst>
              <a:ext uri="{FF2B5EF4-FFF2-40B4-BE49-F238E27FC236}">
                <a16:creationId xmlns:a16="http://schemas.microsoft.com/office/drawing/2014/main" id="{F301F30B-4686-D500-59A1-F071D518FDF1}"/>
              </a:ext>
            </a:extLst>
          </p:cNvPr>
          <p:cNvSpPr txBox="1"/>
          <p:nvPr/>
        </p:nvSpPr>
        <p:spPr>
          <a:xfrm>
            <a:off x="557751" y="4757134"/>
            <a:ext cx="5631768" cy="584775"/>
          </a:xfrm>
          <a:prstGeom prst="rect">
            <a:avLst/>
          </a:prstGeom>
          <a:noFill/>
          <a:ln>
            <a:noFill/>
          </a:ln>
        </p:spPr>
        <p:txBody>
          <a:bodyPr wrap="square" rtlCol="0">
            <a:spAutoFit/>
          </a:bodyPr>
          <a:lstStyle/>
          <a:p>
            <a:r>
              <a:rPr lang="en-US" sz="3200" dirty="0" err="1">
                <a:solidFill>
                  <a:srgbClr val="194869"/>
                </a:solidFill>
                <a:latin typeface="Calibri" panose="020F0502020204030204" pitchFamily="34" charset="0"/>
                <a:cs typeface="Calibri" panose="020F0502020204030204" pitchFamily="34" charset="0"/>
              </a:rPr>
              <a:t>www.gwp.org</a:t>
            </a:r>
            <a:r>
              <a:rPr lang="en-US" sz="3200" dirty="0">
                <a:solidFill>
                  <a:srgbClr val="194869"/>
                </a:solidFill>
                <a:latin typeface="Calibri" panose="020F0502020204030204" pitchFamily="34" charset="0"/>
                <a:cs typeface="Calibri" panose="020F0502020204030204" pitchFamily="34" charset="0"/>
              </a:rPr>
              <a:t>/</a:t>
            </a:r>
            <a:r>
              <a:rPr lang="en-US" sz="3200" dirty="0" err="1">
                <a:solidFill>
                  <a:srgbClr val="194869"/>
                </a:solidFill>
                <a:latin typeface="Calibri" panose="020F0502020204030204" pitchFamily="34" charset="0"/>
                <a:cs typeface="Calibri" panose="020F0502020204030204" pitchFamily="34" charset="0"/>
              </a:rPr>
              <a:t>en</a:t>
            </a:r>
            <a:r>
              <a:rPr lang="en-US" sz="3200" dirty="0">
                <a:solidFill>
                  <a:srgbClr val="194869"/>
                </a:solidFill>
                <a:latin typeface="Calibri" panose="020F0502020204030204" pitchFamily="34" charset="0"/>
                <a:cs typeface="Calibri" panose="020F0502020204030204" pitchFamily="34" charset="0"/>
              </a:rPr>
              <a:t>/sdg6support/</a:t>
            </a:r>
          </a:p>
        </p:txBody>
      </p:sp>
      <p:pic>
        <p:nvPicPr>
          <p:cNvPr id="11" name="Picture Placeholder 8">
            <a:extLst>
              <a:ext uri="{FF2B5EF4-FFF2-40B4-BE49-F238E27FC236}">
                <a16:creationId xmlns:a16="http://schemas.microsoft.com/office/drawing/2014/main" id="{1A514E6C-9E3A-7801-9298-1342526EA2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52094" y="0"/>
            <a:ext cx="4239993" cy="6858121"/>
          </a:xfrm>
          <a:prstGeom prst="rect">
            <a:avLst/>
          </a:prstGeom>
        </p:spPr>
      </p:pic>
      <p:sp>
        <p:nvSpPr>
          <p:cNvPr id="5" name="TextBox 4">
            <a:extLst>
              <a:ext uri="{FF2B5EF4-FFF2-40B4-BE49-F238E27FC236}">
                <a16:creationId xmlns:a16="http://schemas.microsoft.com/office/drawing/2014/main" id="{1CFF41BF-A621-C586-2103-F0F3F8D2B263}"/>
              </a:ext>
            </a:extLst>
          </p:cNvPr>
          <p:cNvSpPr txBox="1"/>
          <p:nvPr/>
        </p:nvSpPr>
        <p:spPr>
          <a:xfrm>
            <a:off x="421824" y="499963"/>
            <a:ext cx="73495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Resumen</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del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proceso</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monitoreo</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y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presentación</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informes</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correspondiente</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a 2023 </a:t>
            </a:r>
          </a:p>
        </p:txBody>
      </p:sp>
      <p:sp>
        <p:nvSpPr>
          <p:cNvPr id="7" name="TextBox 6">
            <a:extLst>
              <a:ext uri="{FF2B5EF4-FFF2-40B4-BE49-F238E27FC236}">
                <a16:creationId xmlns:a16="http://schemas.microsoft.com/office/drawing/2014/main" id="{D1AB1E5E-C43E-498C-4779-2607611BEE50}"/>
              </a:ext>
            </a:extLst>
          </p:cNvPr>
          <p:cNvSpPr txBox="1"/>
          <p:nvPr/>
        </p:nvSpPr>
        <p:spPr>
          <a:xfrm>
            <a:off x="421824" y="117827"/>
            <a:ext cx="7063095" cy="400110"/>
          </a:xfrm>
          <a:prstGeom prst="rect">
            <a:avLst/>
          </a:prstGeom>
          <a:noFill/>
        </p:spPr>
        <p:txBody>
          <a:bodyPr wrap="square" rtlCol="0">
            <a:spAutoFit/>
          </a:bodyPr>
          <a:lstStyle/>
          <a:p>
            <a:r>
              <a:rPr lang="en-US" sz="2000" dirty="0" err="1">
                <a:solidFill>
                  <a:srgbClr val="194869"/>
                </a:solidFill>
                <a:latin typeface="Calibri" panose="020F0502020204030204" pitchFamily="34" charset="0"/>
                <a:cs typeface="Calibri" panose="020F0502020204030204" pitchFamily="34" charset="0"/>
              </a:rPr>
              <a:t>Indicador</a:t>
            </a:r>
            <a:r>
              <a:rPr lang="en-US" sz="2000" dirty="0">
                <a:solidFill>
                  <a:srgbClr val="194869"/>
                </a:solidFill>
                <a:latin typeface="Calibri" panose="020F0502020204030204" pitchFamily="34" charset="0"/>
                <a:cs typeface="Calibri" panose="020F0502020204030204" pitchFamily="34" charset="0"/>
              </a:rPr>
              <a:t> 6.5.1 de </a:t>
            </a:r>
            <a:r>
              <a:rPr lang="en-US" sz="2000" dirty="0" err="1">
                <a:solidFill>
                  <a:srgbClr val="194869"/>
                </a:solidFill>
                <a:latin typeface="Calibri" panose="020F0502020204030204" pitchFamily="34" charset="0"/>
                <a:cs typeface="Calibri" panose="020F0502020204030204" pitchFamily="34" charset="0"/>
              </a:rPr>
              <a:t>los</a:t>
            </a:r>
            <a:r>
              <a:rPr lang="en-US" sz="2000" dirty="0">
                <a:solidFill>
                  <a:srgbClr val="194869"/>
                </a:solidFill>
                <a:latin typeface="Calibri" panose="020F0502020204030204" pitchFamily="34" charset="0"/>
                <a:cs typeface="Calibri" panose="020F0502020204030204" pitchFamily="34" charset="0"/>
              </a:rPr>
              <a:t> ODS: </a:t>
            </a:r>
            <a:r>
              <a:rPr lang="en-US" sz="2000" dirty="0" err="1">
                <a:solidFill>
                  <a:srgbClr val="194869"/>
                </a:solidFill>
                <a:latin typeface="Calibri" panose="020F0502020204030204" pitchFamily="34" charset="0"/>
                <a:cs typeface="Calibri" panose="020F0502020204030204" pitchFamily="34" charset="0"/>
              </a:rPr>
              <a:t>Implementación</a:t>
            </a:r>
            <a:r>
              <a:rPr lang="en-US" sz="2000" dirty="0">
                <a:solidFill>
                  <a:srgbClr val="194869"/>
                </a:solidFill>
                <a:latin typeface="Calibri" panose="020F0502020204030204" pitchFamily="34" charset="0"/>
                <a:cs typeface="Calibri" panose="020F0502020204030204" pitchFamily="34" charset="0"/>
              </a:rPr>
              <a:t> de la GIRH</a:t>
            </a:r>
          </a:p>
        </p:txBody>
      </p:sp>
    </p:spTree>
    <p:extLst>
      <p:ext uri="{BB962C8B-B14F-4D97-AF65-F5344CB8AC3E}">
        <p14:creationId xmlns:p14="http://schemas.microsoft.com/office/powerpoint/2010/main" val="261925215"/>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FEE862-9EEC-E24F-4B88-EDD467937A9F}"/>
              </a:ext>
            </a:extLst>
          </p:cNvPr>
          <p:cNvPicPr>
            <a:picLocks noChangeAspect="1"/>
          </p:cNvPicPr>
          <p:nvPr/>
        </p:nvPicPr>
        <p:blipFill>
          <a:blip r:embed="rId3"/>
          <a:stretch>
            <a:fillRect/>
          </a:stretch>
        </p:blipFill>
        <p:spPr>
          <a:xfrm>
            <a:off x="812800" y="10459"/>
            <a:ext cx="10655300" cy="6894606"/>
          </a:xfrm>
          <a:prstGeom prst="rect">
            <a:avLst/>
          </a:prstGeom>
        </p:spPr>
      </p:pic>
    </p:spTree>
    <p:extLst>
      <p:ext uri="{BB962C8B-B14F-4D97-AF65-F5344CB8AC3E}">
        <p14:creationId xmlns:p14="http://schemas.microsoft.com/office/powerpoint/2010/main" val="2419876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Map&#10;&#10;Description automatically generated">
            <a:extLst>
              <a:ext uri="{FF2B5EF4-FFF2-40B4-BE49-F238E27FC236}">
                <a16:creationId xmlns:a16="http://schemas.microsoft.com/office/drawing/2014/main" id="{925E9EC6-C9DA-F294-EDAA-A1CD3AFFA1AE}"/>
              </a:ext>
            </a:extLst>
          </p:cNvPr>
          <p:cNvPicPr>
            <a:picLocks noChangeAspect="1"/>
          </p:cNvPicPr>
          <p:nvPr/>
        </p:nvPicPr>
        <p:blipFill>
          <a:blip r:embed="rId3"/>
          <a:stretch>
            <a:fillRect/>
          </a:stretch>
        </p:blipFill>
        <p:spPr>
          <a:xfrm>
            <a:off x="838201" y="1015790"/>
            <a:ext cx="10515600" cy="5458884"/>
          </a:xfrm>
          <a:prstGeom prst="rect">
            <a:avLst/>
          </a:prstGeom>
        </p:spPr>
      </p:pic>
      <p:sp>
        <p:nvSpPr>
          <p:cNvPr id="2" name="Title 1"/>
          <p:cNvSpPr>
            <a:spLocks noGrp="1"/>
          </p:cNvSpPr>
          <p:nvPr>
            <p:ph type="title"/>
          </p:nvPr>
        </p:nvSpPr>
        <p:spPr>
          <a:xfrm>
            <a:off x="583020" y="365125"/>
            <a:ext cx="10515600" cy="1325563"/>
          </a:xfrm>
          <a:solidFill>
            <a:schemeClr val="bg1"/>
          </a:solidFill>
        </p:spPr>
        <p:txBody>
          <a:bodyPr>
            <a:noAutofit/>
          </a:bodyPr>
          <a:lstStyle/>
          <a:p>
            <a:r>
              <a:rPr lang="es" sz="3600" b="1" dirty="0">
                <a:solidFill>
                  <a:srgbClr val="194869"/>
                </a:solidFill>
                <a:latin typeface="Calibri"/>
                <a:cs typeface="Calibri Light"/>
              </a:rPr>
              <a:t>Etapa 1: fortalecimiento de las consultas con las partes interesadas en el marco de la presentación de informes sobre el indicador 6.5.1</a:t>
            </a:r>
            <a:endParaRPr lang="en-US" sz="3600" dirty="0"/>
          </a:p>
        </p:txBody>
      </p:sp>
      <p:sp>
        <p:nvSpPr>
          <p:cNvPr id="3" name="Content Placeholder 2"/>
          <p:cNvSpPr>
            <a:spLocks noGrp="1"/>
          </p:cNvSpPr>
          <p:nvPr>
            <p:ph idx="1"/>
          </p:nvPr>
        </p:nvSpPr>
        <p:spPr>
          <a:xfrm>
            <a:off x="405220" y="4737100"/>
            <a:ext cx="3252380" cy="2120900"/>
          </a:xfrm>
        </p:spPr>
        <p:txBody>
          <a:bodyPr>
            <a:normAutofit/>
          </a:bodyPr>
          <a:lstStyle/>
          <a:p>
            <a:pPr lvl="0"/>
            <a:r>
              <a:rPr lang="en-US" sz="2400" b="0" dirty="0">
                <a:solidFill>
                  <a:srgbClr val="002060"/>
                </a:solidFill>
                <a:latin typeface="Calibri" panose="020F0502020204030204"/>
                <a:cs typeface="+mn-cs"/>
              </a:rPr>
              <a:t>&gt;70 </a:t>
            </a:r>
            <a:r>
              <a:rPr lang="en-US" sz="2400" b="0" dirty="0" err="1">
                <a:solidFill>
                  <a:srgbClr val="002060"/>
                </a:solidFill>
                <a:latin typeface="Calibri" panose="020F0502020204030204"/>
                <a:cs typeface="+mn-cs"/>
              </a:rPr>
              <a:t>países</a:t>
            </a:r>
            <a:r>
              <a:rPr lang="en-US" sz="2400" b="0" dirty="0">
                <a:solidFill>
                  <a:srgbClr val="002060"/>
                </a:solidFill>
                <a:latin typeface="Calibri" panose="020F0502020204030204"/>
                <a:cs typeface="+mn-cs"/>
              </a:rPr>
              <a:t> </a:t>
            </a:r>
            <a:r>
              <a:rPr lang="en-US" sz="2400" b="0" dirty="0" err="1">
                <a:solidFill>
                  <a:srgbClr val="002060"/>
                </a:solidFill>
                <a:latin typeface="Calibri" panose="020F0502020204030204"/>
                <a:cs typeface="+mn-cs"/>
              </a:rPr>
              <a:t>recibieron</a:t>
            </a:r>
            <a:r>
              <a:rPr lang="en-US" sz="2400" b="0" dirty="0">
                <a:solidFill>
                  <a:srgbClr val="002060"/>
                </a:solidFill>
                <a:latin typeface="Calibri" panose="020F0502020204030204"/>
                <a:cs typeface="+mn-cs"/>
              </a:rPr>
              <a:t> </a:t>
            </a:r>
            <a:r>
              <a:rPr lang="en-US" sz="2400" b="0" dirty="0" err="1">
                <a:solidFill>
                  <a:srgbClr val="002060"/>
                </a:solidFill>
                <a:latin typeface="Calibri" panose="020F0502020204030204"/>
                <a:cs typeface="+mn-cs"/>
              </a:rPr>
              <a:t>apoyo</a:t>
            </a:r>
            <a:r>
              <a:rPr lang="en-US" sz="2400" b="0" dirty="0">
                <a:solidFill>
                  <a:srgbClr val="002060"/>
                </a:solidFill>
                <a:latin typeface="Calibri" panose="020F0502020204030204"/>
                <a:cs typeface="+mn-cs"/>
              </a:rPr>
              <a:t> </a:t>
            </a:r>
            <a:r>
              <a:rPr lang="en-US" sz="2400" b="0" dirty="0" err="1">
                <a:solidFill>
                  <a:srgbClr val="002060"/>
                </a:solidFill>
                <a:latin typeface="Calibri" panose="020F0502020204030204"/>
                <a:cs typeface="+mn-cs"/>
              </a:rPr>
              <a:t>en</a:t>
            </a:r>
            <a:r>
              <a:rPr lang="en-US" sz="2400" b="0" dirty="0">
                <a:solidFill>
                  <a:srgbClr val="002060"/>
                </a:solidFill>
                <a:latin typeface="Calibri" panose="020F0502020204030204"/>
                <a:cs typeface="+mn-cs"/>
              </a:rPr>
              <a:t> 2017 y 2020</a:t>
            </a:r>
          </a:p>
          <a:p>
            <a:pPr lvl="0"/>
            <a:r>
              <a:rPr lang="en-US" sz="2400" b="0" dirty="0">
                <a:solidFill>
                  <a:srgbClr val="002060"/>
                </a:solidFill>
                <a:latin typeface="Calibri" panose="020F0502020204030204"/>
                <a:cs typeface="+mn-cs"/>
              </a:rPr>
              <a:t>&gt;3.000 </a:t>
            </a:r>
            <a:r>
              <a:rPr lang="en-US" sz="2400" b="0" dirty="0" err="1">
                <a:solidFill>
                  <a:srgbClr val="002060"/>
                </a:solidFill>
                <a:latin typeface="Calibri" panose="020F0502020204030204"/>
                <a:cs typeface="+mn-cs"/>
              </a:rPr>
              <a:t>partes</a:t>
            </a:r>
            <a:r>
              <a:rPr lang="en-US" sz="2400" b="0" dirty="0">
                <a:solidFill>
                  <a:srgbClr val="002060"/>
                </a:solidFill>
                <a:latin typeface="Calibri" panose="020F0502020204030204"/>
                <a:cs typeface="+mn-cs"/>
              </a:rPr>
              <a:t> </a:t>
            </a:r>
            <a:r>
              <a:rPr lang="en-US" sz="2400" b="0" dirty="0" err="1">
                <a:solidFill>
                  <a:srgbClr val="002060"/>
                </a:solidFill>
                <a:latin typeface="Calibri" panose="020F0502020204030204"/>
                <a:cs typeface="+mn-cs"/>
              </a:rPr>
              <a:t>interesadas</a:t>
            </a:r>
            <a:r>
              <a:rPr lang="en-US" sz="2400" b="0" dirty="0">
                <a:solidFill>
                  <a:srgbClr val="002060"/>
                </a:solidFill>
                <a:latin typeface="Calibri" panose="020F0502020204030204"/>
                <a:cs typeface="+mn-cs"/>
              </a:rPr>
              <a:t> </a:t>
            </a:r>
            <a:r>
              <a:rPr lang="en-US" sz="2400" b="0" dirty="0" err="1">
                <a:solidFill>
                  <a:srgbClr val="002060"/>
                </a:solidFill>
                <a:latin typeface="Calibri" panose="020F0502020204030204"/>
                <a:cs typeface="+mn-cs"/>
              </a:rPr>
              <a:t>participantes</a:t>
            </a:r>
            <a:endParaRPr lang="en-US" sz="2400" b="0" dirty="0">
              <a:solidFill>
                <a:srgbClr val="002060"/>
              </a:solidFill>
              <a:latin typeface="Calibri" panose="020F0502020204030204"/>
              <a:cs typeface="+mn-cs"/>
            </a:endParaRPr>
          </a:p>
        </p:txBody>
      </p:sp>
    </p:spTree>
    <p:extLst>
      <p:ext uri="{BB962C8B-B14F-4D97-AF65-F5344CB8AC3E}">
        <p14:creationId xmlns:p14="http://schemas.microsoft.com/office/powerpoint/2010/main" val="29985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E942CD6-1766-864C-9A66-6AA9B68E0D68}"/>
              </a:ext>
            </a:extLst>
          </p:cNvPr>
          <p:cNvSpPr txBox="1"/>
          <p:nvPr/>
        </p:nvSpPr>
        <p:spPr>
          <a:xfrm>
            <a:off x="421824" y="1082955"/>
            <a:ext cx="6723559" cy="4401205"/>
          </a:xfrm>
          <a:prstGeom prst="rect">
            <a:avLst/>
          </a:prstGeom>
          <a:noFill/>
        </p:spPr>
        <p:txBody>
          <a:bodyPr wrap="square" rtlCol="0">
            <a:spAutoFit/>
          </a:bodyPr>
          <a:lstStyle/>
          <a:p>
            <a:r>
              <a:rPr lang="es" sz="6000" b="1" dirty="0">
                <a:solidFill>
                  <a:srgbClr val="194869"/>
                </a:solidFill>
                <a:latin typeface="Calibri" panose="020F0502020204030204" pitchFamily="34" charset="0"/>
                <a:ea typeface="+mn-ea"/>
                <a:cs typeface="Calibri" panose="020F0502020204030204" pitchFamily="34" charset="0"/>
              </a:rPr>
              <a:t>Parte 1 - Antecedentes:</a:t>
            </a:r>
            <a:br>
              <a:rPr lang="en-GB" sz="6000" b="1" dirty="0">
                <a:solidFill>
                  <a:srgbClr val="194869"/>
                </a:solidFill>
                <a:latin typeface="Calibri" panose="020F0502020204030204" pitchFamily="34" charset="0"/>
                <a:ea typeface="+mn-ea"/>
                <a:cs typeface="Calibri" panose="020F0502020204030204" pitchFamily="34" charset="0"/>
              </a:rPr>
            </a:br>
            <a:r>
              <a:rPr lang="es" sz="4000" b="1" dirty="0">
                <a:solidFill>
                  <a:srgbClr val="194869"/>
                </a:solidFill>
                <a:latin typeface="Calibri" panose="020F0502020204030204" pitchFamily="34" charset="0"/>
                <a:ea typeface="+mn-ea"/>
                <a:cs typeface="Calibri" panose="020F0502020204030204" pitchFamily="34" charset="0"/>
              </a:rPr>
              <a:t> </a:t>
            </a:r>
            <a:br>
              <a:rPr lang="en-GB" sz="6000" b="1" dirty="0">
                <a:solidFill>
                  <a:srgbClr val="194869"/>
                </a:solidFill>
                <a:latin typeface="Calibri" panose="020F0502020204030204" pitchFamily="34" charset="0"/>
                <a:ea typeface="+mn-ea"/>
                <a:cs typeface="Calibri" panose="020F0502020204030204" pitchFamily="34" charset="0"/>
              </a:rPr>
            </a:br>
            <a:r>
              <a:rPr lang="es" sz="4000" b="1" dirty="0">
                <a:solidFill>
                  <a:srgbClr val="194869"/>
                </a:solidFill>
                <a:latin typeface="Calibri" panose="020F0502020204030204" pitchFamily="34" charset="0"/>
                <a:ea typeface="+mn-ea"/>
                <a:cs typeface="Calibri" panose="020F0502020204030204" pitchFamily="34" charset="0"/>
              </a:rPr>
              <a:t>Presentación de informes sobre la GIRH en el contexto de los ODS</a:t>
            </a:r>
            <a:endParaRPr lang="en-US" sz="4000" b="1" dirty="0">
              <a:solidFill>
                <a:srgbClr val="194869"/>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16EE931-8351-3CF7-8556-55FEF9B1B532}"/>
              </a:ext>
            </a:extLst>
          </p:cNvPr>
          <p:cNvSpPr txBox="1"/>
          <p:nvPr/>
        </p:nvSpPr>
        <p:spPr>
          <a:xfrm>
            <a:off x="421824" y="499963"/>
            <a:ext cx="85392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Resumen del proceso de monitoreo y presentación de informes correspondiente a 2023 </a:t>
            </a:r>
          </a:p>
        </p:txBody>
      </p:sp>
      <p:sp>
        <p:nvSpPr>
          <p:cNvPr id="12" name="TextBox 11">
            <a:extLst>
              <a:ext uri="{FF2B5EF4-FFF2-40B4-BE49-F238E27FC236}">
                <a16:creationId xmlns:a16="http://schemas.microsoft.com/office/drawing/2014/main" id="{CD5DE9B9-D1BC-2BFB-D513-5BC1507008C7}"/>
              </a:ext>
            </a:extLst>
          </p:cNvPr>
          <p:cNvSpPr txBox="1"/>
          <p:nvPr/>
        </p:nvSpPr>
        <p:spPr>
          <a:xfrm>
            <a:off x="421824" y="117827"/>
            <a:ext cx="10881176" cy="400110"/>
          </a:xfrm>
          <a:prstGeom prst="rect">
            <a:avLst/>
          </a:prstGeom>
          <a:noFill/>
        </p:spPr>
        <p:txBody>
          <a:bodyPr wrap="square" rtlCol="0">
            <a:spAutoFit/>
          </a:bodyPr>
          <a:lstStyle/>
          <a:p>
            <a:r>
              <a:rPr lang="en-US" sz="2000" dirty="0" err="1">
                <a:solidFill>
                  <a:srgbClr val="194869"/>
                </a:solidFill>
                <a:latin typeface="Calibri" panose="020F0502020204030204" pitchFamily="34" charset="0"/>
                <a:cs typeface="Calibri" panose="020F0502020204030204" pitchFamily="34" charset="0"/>
              </a:rPr>
              <a:t>Indicador</a:t>
            </a:r>
            <a:r>
              <a:rPr lang="en-US" sz="2000" dirty="0">
                <a:solidFill>
                  <a:srgbClr val="194869"/>
                </a:solidFill>
                <a:latin typeface="Calibri" panose="020F0502020204030204" pitchFamily="34" charset="0"/>
                <a:cs typeface="Calibri" panose="020F0502020204030204" pitchFamily="34" charset="0"/>
              </a:rPr>
              <a:t> 6.5.1 de </a:t>
            </a:r>
            <a:r>
              <a:rPr lang="en-US" sz="2000" dirty="0" err="1">
                <a:solidFill>
                  <a:srgbClr val="194869"/>
                </a:solidFill>
                <a:latin typeface="Calibri" panose="020F0502020204030204" pitchFamily="34" charset="0"/>
                <a:cs typeface="Calibri" panose="020F0502020204030204" pitchFamily="34" charset="0"/>
              </a:rPr>
              <a:t>los</a:t>
            </a:r>
            <a:r>
              <a:rPr lang="en-US" sz="2000" dirty="0">
                <a:solidFill>
                  <a:srgbClr val="194869"/>
                </a:solidFill>
                <a:latin typeface="Calibri" panose="020F0502020204030204" pitchFamily="34" charset="0"/>
                <a:cs typeface="Calibri" panose="020F0502020204030204" pitchFamily="34" charset="0"/>
              </a:rPr>
              <a:t> ODS: </a:t>
            </a:r>
            <a:r>
              <a:rPr lang="en-US" sz="2000" dirty="0" err="1">
                <a:solidFill>
                  <a:srgbClr val="194869"/>
                </a:solidFill>
                <a:latin typeface="Calibri" panose="020F0502020204030204" pitchFamily="34" charset="0"/>
                <a:cs typeface="Calibri" panose="020F0502020204030204" pitchFamily="34" charset="0"/>
              </a:rPr>
              <a:t>Implementación</a:t>
            </a:r>
            <a:r>
              <a:rPr lang="en-US" sz="2000" dirty="0">
                <a:solidFill>
                  <a:srgbClr val="194869"/>
                </a:solidFill>
                <a:latin typeface="Calibri" panose="020F0502020204030204" pitchFamily="34" charset="0"/>
                <a:cs typeface="Calibri" panose="020F0502020204030204" pitchFamily="34" charset="0"/>
              </a:rPr>
              <a:t> de la </a:t>
            </a:r>
            <a:r>
              <a:rPr lang="en-US" sz="2000" dirty="0" err="1">
                <a:solidFill>
                  <a:srgbClr val="194869"/>
                </a:solidFill>
                <a:latin typeface="Calibri" panose="020F0502020204030204" pitchFamily="34" charset="0"/>
                <a:cs typeface="Calibri" panose="020F0502020204030204" pitchFamily="34" charset="0"/>
              </a:rPr>
              <a:t>gestión</a:t>
            </a:r>
            <a:r>
              <a:rPr lang="en-US" sz="2000" dirty="0">
                <a:solidFill>
                  <a:srgbClr val="194869"/>
                </a:solidFill>
                <a:latin typeface="Calibri" panose="020F0502020204030204" pitchFamily="34" charset="0"/>
                <a:cs typeface="Calibri" panose="020F0502020204030204" pitchFamily="34" charset="0"/>
              </a:rPr>
              <a:t> </a:t>
            </a:r>
            <a:r>
              <a:rPr lang="en-US" sz="2000" dirty="0" err="1">
                <a:solidFill>
                  <a:srgbClr val="194869"/>
                </a:solidFill>
                <a:latin typeface="Calibri" panose="020F0502020204030204" pitchFamily="34" charset="0"/>
                <a:cs typeface="Calibri" panose="020F0502020204030204" pitchFamily="34" charset="0"/>
              </a:rPr>
              <a:t>integrada</a:t>
            </a:r>
            <a:r>
              <a:rPr lang="en-US" sz="2000" dirty="0">
                <a:solidFill>
                  <a:srgbClr val="194869"/>
                </a:solidFill>
                <a:latin typeface="Calibri" panose="020F0502020204030204" pitchFamily="34" charset="0"/>
                <a:cs typeface="Calibri" panose="020F0502020204030204" pitchFamily="34" charset="0"/>
              </a:rPr>
              <a:t> de </a:t>
            </a:r>
            <a:r>
              <a:rPr lang="en-US" sz="2000" dirty="0" err="1">
                <a:solidFill>
                  <a:srgbClr val="194869"/>
                </a:solidFill>
                <a:latin typeface="Calibri" panose="020F0502020204030204" pitchFamily="34" charset="0"/>
                <a:cs typeface="Calibri" panose="020F0502020204030204" pitchFamily="34" charset="0"/>
              </a:rPr>
              <a:t>los</a:t>
            </a:r>
            <a:r>
              <a:rPr lang="en-US" sz="2000" dirty="0">
                <a:solidFill>
                  <a:srgbClr val="194869"/>
                </a:solidFill>
                <a:latin typeface="Calibri" panose="020F0502020204030204" pitchFamily="34" charset="0"/>
                <a:cs typeface="Calibri" panose="020F0502020204030204" pitchFamily="34" charset="0"/>
              </a:rPr>
              <a:t> </a:t>
            </a:r>
            <a:r>
              <a:rPr lang="en-US" sz="2000" dirty="0" err="1">
                <a:solidFill>
                  <a:srgbClr val="194869"/>
                </a:solidFill>
                <a:latin typeface="Calibri" panose="020F0502020204030204" pitchFamily="34" charset="0"/>
                <a:cs typeface="Calibri" panose="020F0502020204030204" pitchFamily="34" charset="0"/>
              </a:rPr>
              <a:t>recursos</a:t>
            </a:r>
            <a:r>
              <a:rPr lang="en-US" sz="2000" dirty="0">
                <a:solidFill>
                  <a:srgbClr val="194869"/>
                </a:solidFill>
                <a:latin typeface="Calibri" panose="020F0502020204030204" pitchFamily="34" charset="0"/>
                <a:cs typeface="Calibri" panose="020F0502020204030204" pitchFamily="34" charset="0"/>
              </a:rPr>
              <a:t> </a:t>
            </a:r>
            <a:r>
              <a:rPr lang="en-US" sz="2000" dirty="0" err="1">
                <a:solidFill>
                  <a:srgbClr val="194869"/>
                </a:solidFill>
                <a:latin typeface="Calibri" panose="020F0502020204030204" pitchFamily="34" charset="0"/>
                <a:cs typeface="Calibri" panose="020F0502020204030204" pitchFamily="34" charset="0"/>
              </a:rPr>
              <a:t>hídricos</a:t>
            </a:r>
            <a:r>
              <a:rPr lang="en-US" sz="2000" dirty="0">
                <a:solidFill>
                  <a:srgbClr val="194869"/>
                </a:solidFill>
                <a:latin typeface="Calibri" panose="020F0502020204030204" pitchFamily="34" charset="0"/>
                <a:cs typeface="Calibri" panose="020F0502020204030204" pitchFamily="34" charset="0"/>
              </a:rPr>
              <a:t> (GIRH)</a:t>
            </a:r>
          </a:p>
        </p:txBody>
      </p:sp>
      <p:pic>
        <p:nvPicPr>
          <p:cNvPr id="15" name="Picture 4" descr="Chart, sunburst chart&#10;&#10;Description automatically generated">
            <a:extLst>
              <a:ext uri="{FF2B5EF4-FFF2-40B4-BE49-F238E27FC236}">
                <a16:creationId xmlns:a16="http://schemas.microsoft.com/office/drawing/2014/main" id="{3A33C49F-3A83-C8C5-000E-C360AFD66A3A}"/>
              </a:ext>
            </a:extLst>
          </p:cNvPr>
          <p:cNvPicPr>
            <a:picLocks noChangeAspect="1"/>
          </p:cNvPicPr>
          <p:nvPr/>
        </p:nvPicPr>
        <p:blipFill>
          <a:blip r:embed="rId5"/>
          <a:stretch>
            <a:fillRect/>
          </a:stretch>
        </p:blipFill>
        <p:spPr>
          <a:xfrm>
            <a:off x="8420569" y="1648022"/>
            <a:ext cx="2743200" cy="2763334"/>
          </a:xfrm>
          <a:prstGeom prst="rect">
            <a:avLst/>
          </a:prstGeom>
        </p:spPr>
      </p:pic>
    </p:spTree>
    <p:extLst>
      <p:ext uri="{BB962C8B-B14F-4D97-AF65-F5344CB8AC3E}">
        <p14:creationId xmlns:p14="http://schemas.microsoft.com/office/powerpoint/2010/main" val="852369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 sz="4400" b="1" dirty="0">
                <a:solidFill>
                  <a:srgbClr val="194869"/>
                </a:solidFill>
                <a:latin typeface="Calibri"/>
                <a:cs typeface="Calibri Light"/>
              </a:rPr>
              <a:t>Etapa 1: enfoque de alianzas para detectar problemas </a:t>
            </a:r>
            <a:endParaRPr lang="en-US" dirty="0"/>
          </a:p>
        </p:txBody>
      </p:sp>
      <p:sp>
        <p:nvSpPr>
          <p:cNvPr id="7" name="Content Placeholder 6"/>
          <p:cNvSpPr>
            <a:spLocks noGrp="1"/>
          </p:cNvSpPr>
          <p:nvPr>
            <p:ph sz="half" idx="1"/>
          </p:nvPr>
        </p:nvSpPr>
        <p:spPr>
          <a:xfrm>
            <a:off x="4647279" y="1651935"/>
            <a:ext cx="3212805" cy="4351338"/>
          </a:xfrm>
        </p:spPr>
        <p:txBody>
          <a:bodyPr>
            <a:normAutofit fontScale="92500" lnSpcReduction="10000"/>
          </a:bodyPr>
          <a:lstStyle/>
          <a:p>
            <a:pPr marL="0" indent="0">
              <a:buNone/>
            </a:pPr>
            <a:r>
              <a:rPr lang="es" dirty="0">
                <a:solidFill>
                  <a:srgbClr val="002060"/>
                </a:solidFill>
              </a:rPr>
              <a:t>Apoyo disponible</a:t>
            </a:r>
            <a:endParaRPr lang="en-US" dirty="0">
              <a:solidFill>
                <a:srgbClr val="002060"/>
              </a:solidFill>
              <a:latin typeface="Calibri" panose="020F0502020204030204"/>
              <a:cs typeface="+mn-cs"/>
            </a:endParaRPr>
          </a:p>
          <a:p>
            <a:r>
              <a:rPr lang="es" sz="2700" b="0" u="sng" dirty="0">
                <a:solidFill>
                  <a:srgbClr val="002060"/>
                </a:solidFill>
                <a:latin typeface="Calibri" panose="020F0502020204030204"/>
                <a:cs typeface="+mn-cs"/>
              </a:rPr>
              <a:t>Asistencia financiera:</a:t>
            </a:r>
            <a:br>
              <a:rPr lang="en-US" sz="2700" b="0" u="sng" dirty="0">
                <a:solidFill>
                  <a:srgbClr val="002060"/>
                </a:solidFill>
                <a:latin typeface="Calibri" panose="020F0502020204030204"/>
                <a:cs typeface="+mn-cs"/>
              </a:rPr>
            </a:br>
            <a:r>
              <a:rPr lang="es" sz="2700" b="0" dirty="0">
                <a:solidFill>
                  <a:srgbClr val="002060"/>
                </a:solidFill>
                <a:latin typeface="Calibri" panose="020F0502020204030204"/>
                <a:cs typeface="+mn-cs"/>
              </a:rPr>
              <a:t>para contratar un «facilitador» y realizar las consultas (</a:t>
            </a:r>
            <a:r>
              <a:rPr lang="es" sz="2700" b="0" u="sng" dirty="0">
                <a:solidFill>
                  <a:srgbClr val="002060"/>
                </a:solidFill>
                <a:latin typeface="Calibri" panose="020F0502020204030204"/>
                <a:cs typeface="+mn-cs"/>
              </a:rPr>
              <a:t>60 países</a:t>
            </a:r>
            <a:r>
              <a:rPr lang="es" sz="2700" b="0" dirty="0">
                <a:solidFill>
                  <a:srgbClr val="002060"/>
                </a:solidFill>
                <a:latin typeface="Calibri" panose="020F0502020204030204"/>
                <a:cs typeface="+mn-cs"/>
              </a:rPr>
              <a:t>)</a:t>
            </a:r>
            <a:endParaRPr lang="en-US" b="0" dirty="0">
              <a:solidFill>
                <a:srgbClr val="002060"/>
              </a:solidFill>
              <a:latin typeface="Calibri" panose="020F0502020204030204"/>
              <a:cs typeface="+mn-cs"/>
            </a:endParaRPr>
          </a:p>
          <a:p>
            <a:pPr lvl="0"/>
            <a:endParaRPr lang="en-US" b="0" dirty="0">
              <a:solidFill>
                <a:srgbClr val="002060"/>
              </a:solidFill>
              <a:latin typeface="Calibri" panose="020F0502020204030204"/>
              <a:cs typeface="+mn-cs"/>
            </a:endParaRPr>
          </a:p>
          <a:p>
            <a:r>
              <a:rPr lang="es" sz="2700" b="0" u="sng" dirty="0">
                <a:solidFill>
                  <a:srgbClr val="002060"/>
                </a:solidFill>
                <a:latin typeface="Calibri" panose="020F0502020204030204"/>
                <a:cs typeface="+mn-cs"/>
              </a:rPr>
              <a:t>Orientación técnica: </a:t>
            </a:r>
            <a:br>
              <a:rPr lang="en-US" sz="2700" b="0" dirty="0">
                <a:solidFill>
                  <a:srgbClr val="002060"/>
                </a:solidFill>
                <a:latin typeface="Calibri" panose="020F0502020204030204"/>
                <a:cs typeface="+mn-cs"/>
              </a:rPr>
            </a:br>
            <a:r>
              <a:rPr lang="es" sz="2700" b="0" dirty="0">
                <a:solidFill>
                  <a:srgbClr val="002060"/>
                </a:solidFill>
                <a:latin typeface="Calibri" panose="020F0502020204030204"/>
                <a:cs typeface="+mn-cs"/>
              </a:rPr>
              <a:t>código abierto, disponible para </a:t>
            </a:r>
            <a:r>
              <a:rPr lang="es" sz="2700" b="0" u="sng" dirty="0">
                <a:solidFill>
                  <a:srgbClr val="002060"/>
                </a:solidFill>
                <a:latin typeface="Calibri" panose="020F0502020204030204"/>
                <a:cs typeface="+mn-cs"/>
              </a:rPr>
              <a:t>todos los países</a:t>
            </a:r>
            <a:r>
              <a:rPr lang="es" sz="2700" b="0" dirty="0">
                <a:solidFill>
                  <a:srgbClr val="002060"/>
                </a:solidFill>
                <a:latin typeface="Calibri" panose="020F0502020204030204"/>
                <a:cs typeface="+mn-cs"/>
              </a:rPr>
              <a:t> (p. ej., paquete de apoyo)</a:t>
            </a:r>
            <a:endParaRPr lang="en-US" b="0" dirty="0">
              <a:solidFill>
                <a:srgbClr val="002060"/>
              </a:solidFill>
              <a:latin typeface="Calibri" panose="020F0502020204030204"/>
              <a:cs typeface="Calibri"/>
            </a:endParaRPr>
          </a:p>
          <a:p>
            <a:endParaRPr lang="en-US" dirty="0"/>
          </a:p>
        </p:txBody>
      </p:sp>
      <p:sp>
        <p:nvSpPr>
          <p:cNvPr id="8" name="Content Placeholder 7"/>
          <p:cNvSpPr>
            <a:spLocks noGrp="1"/>
          </p:cNvSpPr>
          <p:nvPr>
            <p:ph sz="half" idx="2"/>
          </p:nvPr>
        </p:nvSpPr>
        <p:spPr>
          <a:xfrm>
            <a:off x="8293396" y="1662002"/>
            <a:ext cx="3060404" cy="4351338"/>
          </a:xfrm>
        </p:spPr>
        <p:txBody>
          <a:bodyPr>
            <a:normAutofit fontScale="92500" lnSpcReduction="10000"/>
          </a:bodyPr>
          <a:lstStyle/>
          <a:p>
            <a:pPr marL="0" indent="0">
              <a:buNone/>
            </a:pPr>
            <a:r>
              <a:rPr lang="es" dirty="0">
                <a:solidFill>
                  <a:srgbClr val="002060"/>
                </a:solidFill>
              </a:rPr>
              <a:t>Criterios de selección</a:t>
            </a:r>
            <a:endParaRPr lang="en-US" dirty="0">
              <a:solidFill>
                <a:srgbClr val="002060"/>
              </a:solidFill>
              <a:latin typeface="Calibri" panose="020F0502020204030204"/>
              <a:cs typeface="+mn-cs"/>
            </a:endParaRPr>
          </a:p>
          <a:p>
            <a:pPr lvl="0"/>
            <a:r>
              <a:rPr lang="en-US" b="0" dirty="0" err="1">
                <a:solidFill>
                  <a:srgbClr val="002060"/>
                </a:solidFill>
                <a:latin typeface="Calibri" panose="020F0502020204030204"/>
                <a:cs typeface="+mn-cs"/>
              </a:rPr>
              <a:t>Compromiso</a:t>
            </a:r>
            <a:r>
              <a:rPr lang="en-US" b="0" dirty="0">
                <a:solidFill>
                  <a:srgbClr val="002060"/>
                </a:solidFill>
                <a:latin typeface="Calibri" panose="020F0502020204030204"/>
                <a:cs typeface="+mn-cs"/>
              </a:rPr>
              <a:t> </a:t>
            </a:r>
            <a:r>
              <a:rPr lang="en-US" b="0" dirty="0" err="1">
                <a:solidFill>
                  <a:srgbClr val="002060"/>
                </a:solidFill>
                <a:latin typeface="Calibri" panose="020F0502020204030204"/>
                <a:cs typeface="+mn-cs"/>
              </a:rPr>
              <a:t>nacional</a:t>
            </a:r>
            <a:endParaRPr lang="en-US" b="0" dirty="0">
              <a:solidFill>
                <a:srgbClr val="002060"/>
              </a:solidFill>
              <a:latin typeface="Calibri" panose="020F0502020204030204"/>
              <a:cs typeface="+mn-cs"/>
            </a:endParaRPr>
          </a:p>
          <a:p>
            <a:pPr lvl="0"/>
            <a:r>
              <a:rPr lang="en-US" b="0" dirty="0" err="1">
                <a:solidFill>
                  <a:srgbClr val="002060"/>
                </a:solidFill>
                <a:latin typeface="Calibri" panose="020F0502020204030204"/>
                <a:cs typeface="+mn-cs"/>
              </a:rPr>
              <a:t>Cofinanciación</a:t>
            </a:r>
            <a:r>
              <a:rPr lang="en-US" b="0" dirty="0">
                <a:solidFill>
                  <a:srgbClr val="002060"/>
                </a:solidFill>
                <a:latin typeface="Calibri" panose="020F0502020204030204"/>
                <a:cs typeface="+mn-cs"/>
              </a:rPr>
              <a:t> </a:t>
            </a:r>
            <a:r>
              <a:rPr lang="en-US" b="0" dirty="0" err="1">
                <a:solidFill>
                  <a:srgbClr val="002060"/>
                </a:solidFill>
                <a:latin typeface="Calibri" panose="020F0502020204030204"/>
                <a:cs typeface="+mn-cs"/>
              </a:rPr>
              <a:t>nacional</a:t>
            </a:r>
            <a:r>
              <a:rPr lang="en-US" b="0" dirty="0">
                <a:solidFill>
                  <a:srgbClr val="002060"/>
                </a:solidFill>
                <a:latin typeface="Calibri" panose="020F0502020204030204"/>
                <a:cs typeface="+mn-cs"/>
              </a:rPr>
              <a:t> (de ser viable)</a:t>
            </a:r>
          </a:p>
          <a:p>
            <a:pPr lvl="0"/>
            <a:r>
              <a:rPr lang="en-US" b="0" dirty="0" err="1">
                <a:solidFill>
                  <a:srgbClr val="002060"/>
                </a:solidFill>
                <a:latin typeface="Calibri" panose="020F0502020204030204"/>
                <a:cs typeface="+mn-cs"/>
              </a:rPr>
              <a:t>Situación</a:t>
            </a:r>
            <a:r>
              <a:rPr lang="en-US" b="0" dirty="0">
                <a:solidFill>
                  <a:srgbClr val="002060"/>
                </a:solidFill>
                <a:latin typeface="Calibri" panose="020F0502020204030204"/>
                <a:cs typeface="+mn-cs"/>
              </a:rPr>
              <a:t> de la GIRH</a:t>
            </a:r>
            <a:endParaRPr lang="en-US" b="0" dirty="0">
              <a:solidFill>
                <a:srgbClr val="002060"/>
              </a:solidFill>
              <a:latin typeface="Calibri" panose="020F0502020204030204"/>
              <a:cs typeface="Calibri"/>
            </a:endParaRPr>
          </a:p>
          <a:p>
            <a:endParaRPr lang="en-US" dirty="0"/>
          </a:p>
        </p:txBody>
      </p:sp>
      <p:sp>
        <p:nvSpPr>
          <p:cNvPr id="9" name="TextBox 8">
            <a:extLst>
              <a:ext uri="{FF2B5EF4-FFF2-40B4-BE49-F238E27FC236}">
                <a16:creationId xmlns:a16="http://schemas.microsoft.com/office/drawing/2014/main" id="{D61604A2-1571-D1DA-8701-990015818274}"/>
              </a:ext>
            </a:extLst>
          </p:cNvPr>
          <p:cNvSpPr txBox="1"/>
          <p:nvPr/>
        </p:nvSpPr>
        <p:spPr>
          <a:xfrm>
            <a:off x="4063745" y="5848141"/>
            <a:ext cx="8459302" cy="461665"/>
          </a:xfrm>
          <a:prstGeom prst="rect">
            <a:avLst/>
          </a:prstGeom>
          <a:noFill/>
        </p:spPr>
        <p:txBody>
          <a:bodyPr wrap="square" rtlCol="0">
            <a:spAutoFit/>
          </a:bodyPr>
          <a:lstStyle/>
          <a:p>
            <a:r>
              <a:rPr lang="en-US" sz="2400" dirty="0"/>
              <a:t>Para </a:t>
            </a:r>
            <a:r>
              <a:rPr lang="en-US" sz="2400" dirty="0" err="1"/>
              <a:t>obtener</a:t>
            </a:r>
            <a:r>
              <a:rPr lang="en-US" sz="2400" dirty="0"/>
              <a:t> </a:t>
            </a:r>
            <a:r>
              <a:rPr lang="en-US" sz="2400" dirty="0" err="1"/>
              <a:t>más</a:t>
            </a:r>
            <a:r>
              <a:rPr lang="en-US" sz="2400" dirty="0"/>
              <a:t> </a:t>
            </a:r>
            <a:r>
              <a:rPr lang="en-US" sz="2400" dirty="0" err="1"/>
              <a:t>información</a:t>
            </a:r>
            <a:r>
              <a:rPr lang="en-US" sz="2400" dirty="0"/>
              <a:t>, </a:t>
            </a:r>
            <a:r>
              <a:rPr lang="en-US" sz="2400" dirty="0" err="1"/>
              <a:t>escriba</a:t>
            </a:r>
            <a:r>
              <a:rPr lang="en-US" sz="2400" dirty="0"/>
              <a:t> a: </a:t>
            </a:r>
            <a:r>
              <a:rPr lang="en-US" sz="2400" dirty="0">
                <a:hlinkClick r:id="rId4"/>
              </a:rPr>
              <a:t>sdg6iwrmsp@gwp.org</a:t>
            </a:r>
            <a:r>
              <a:rPr lang="en-US" sz="2400" dirty="0"/>
              <a:t> </a:t>
            </a:r>
          </a:p>
        </p:txBody>
      </p:sp>
      <p:sp>
        <p:nvSpPr>
          <p:cNvPr id="10" name="TextBox 9">
            <a:extLst>
              <a:ext uri="{FF2B5EF4-FFF2-40B4-BE49-F238E27FC236}">
                <a16:creationId xmlns:a16="http://schemas.microsoft.com/office/drawing/2014/main" id="{D241F103-0C75-FD5A-2AB8-663F40DBB646}"/>
              </a:ext>
            </a:extLst>
          </p:cNvPr>
          <p:cNvSpPr txBox="1"/>
          <p:nvPr/>
        </p:nvSpPr>
        <p:spPr>
          <a:xfrm>
            <a:off x="3794981" y="6344334"/>
            <a:ext cx="8459303" cy="400110"/>
          </a:xfrm>
          <a:prstGeom prst="rect">
            <a:avLst/>
          </a:prstGeom>
          <a:noFill/>
        </p:spPr>
        <p:txBody>
          <a:bodyPr wrap="none" rtlCol="0">
            <a:spAutoFit/>
          </a:bodyPr>
          <a:lstStyle/>
          <a:p>
            <a:r>
              <a:rPr lang="en-US" sz="2000" dirty="0">
                <a:hlinkClick r:id="rId5"/>
              </a:rPr>
              <a:t>www.gwp.org/en/sdg6support/consultations/where-we-are/stage-1-activities/</a:t>
            </a:r>
            <a:r>
              <a:rPr lang="en-US" sz="2000" dirty="0"/>
              <a:t> </a:t>
            </a:r>
          </a:p>
        </p:txBody>
      </p:sp>
      <p:pic>
        <p:nvPicPr>
          <p:cNvPr id="3" name="Picture 2">
            <a:extLst>
              <a:ext uri="{FF2B5EF4-FFF2-40B4-BE49-F238E27FC236}">
                <a16:creationId xmlns:a16="http://schemas.microsoft.com/office/drawing/2014/main" id="{31A78412-023F-AA51-72F8-ED5AFC659380}"/>
              </a:ext>
            </a:extLst>
          </p:cNvPr>
          <p:cNvPicPr>
            <a:picLocks noChangeAspect="1"/>
          </p:cNvPicPr>
          <p:nvPr/>
        </p:nvPicPr>
        <p:blipFill>
          <a:blip r:embed="rId6"/>
          <a:stretch>
            <a:fillRect/>
          </a:stretch>
        </p:blipFill>
        <p:spPr>
          <a:xfrm>
            <a:off x="367977" y="1828800"/>
            <a:ext cx="3700843" cy="4950172"/>
          </a:xfrm>
          <a:prstGeom prst="rect">
            <a:avLst/>
          </a:prstGeom>
        </p:spPr>
      </p:pic>
    </p:spTree>
    <p:custDataLst>
      <p:tags r:id="rId1"/>
    </p:custDataLst>
    <p:extLst>
      <p:ext uri="{BB962C8B-B14F-4D97-AF65-F5344CB8AC3E}">
        <p14:creationId xmlns:p14="http://schemas.microsoft.com/office/powerpoint/2010/main" val="271315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631445" y="395247"/>
            <a:ext cx="10515600" cy="1077953"/>
          </a:xfrm>
        </p:spPr>
        <p:txBody>
          <a:bodyPr>
            <a:normAutofit/>
          </a:bodyPr>
          <a:lstStyle/>
          <a:p>
            <a:r>
              <a:rPr lang="es" sz="4000" b="1" dirty="0">
                <a:solidFill>
                  <a:srgbClr val="194869"/>
                </a:solidFill>
                <a:latin typeface="Calibri"/>
                <a:cs typeface="Calibri Light"/>
              </a:rPr>
              <a:t>Intercambios de aprendizajes a nivel regional</a:t>
            </a:r>
            <a:endParaRPr lang="en-US" sz="4000" dirty="0"/>
          </a:p>
        </p:txBody>
      </p:sp>
      <p:pic>
        <p:nvPicPr>
          <p:cNvPr id="4" name="Picture 3">
            <a:extLst>
              <a:ext uri="{FF2B5EF4-FFF2-40B4-BE49-F238E27FC236}">
                <a16:creationId xmlns:a16="http://schemas.microsoft.com/office/drawing/2014/main" id="{B267646F-6F3A-07E0-CD65-33B8E0AAA60D}"/>
              </a:ext>
            </a:extLst>
          </p:cNvPr>
          <p:cNvPicPr>
            <a:picLocks noChangeAspect="1"/>
          </p:cNvPicPr>
          <p:nvPr/>
        </p:nvPicPr>
        <p:blipFill>
          <a:blip r:embed="rId4"/>
          <a:stretch>
            <a:fillRect/>
          </a:stretch>
        </p:blipFill>
        <p:spPr>
          <a:xfrm>
            <a:off x="10432345" y="483728"/>
            <a:ext cx="1429400" cy="1994945"/>
          </a:xfrm>
          <a:prstGeom prst="rect">
            <a:avLst/>
          </a:prstGeom>
          <a:ln>
            <a:noFill/>
          </a:ln>
          <a:effectLst>
            <a:outerShdw blurRad="292100" dist="139700" dir="2700000" algn="tl" rotWithShape="0">
              <a:srgbClr val="333333">
                <a:alpha val="65000"/>
              </a:srgbClr>
            </a:outerShdw>
          </a:effectLst>
        </p:spPr>
      </p:pic>
      <p:pic>
        <p:nvPicPr>
          <p:cNvPr id="5" name="Picture 2" descr="Report cover">
            <a:extLst>
              <a:ext uri="{FF2B5EF4-FFF2-40B4-BE49-F238E27FC236}">
                <a16:creationId xmlns:a16="http://schemas.microsoft.com/office/drawing/2014/main" id="{97931270-4C23-AFCB-9040-DD7DE90DD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8495" y="2567154"/>
            <a:ext cx="1423250" cy="2014033"/>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7BCBD8-B374-8A3F-1DD6-C31AC9D89167}"/>
              </a:ext>
            </a:extLst>
          </p:cNvPr>
          <p:cNvPicPr>
            <a:picLocks noChangeAspect="1"/>
          </p:cNvPicPr>
          <p:nvPr/>
        </p:nvPicPr>
        <p:blipFill>
          <a:blip r:embed="rId6"/>
          <a:stretch>
            <a:fillRect/>
          </a:stretch>
        </p:blipFill>
        <p:spPr>
          <a:xfrm>
            <a:off x="10461722" y="4669668"/>
            <a:ext cx="1400023" cy="1773661"/>
          </a:xfrm>
          <a:prstGeom prst="rect">
            <a:avLst/>
          </a:prstGeom>
          <a:ln>
            <a:noFill/>
          </a:ln>
          <a:effectLst>
            <a:outerShdw blurRad="292100" dist="139700" dir="2700000" algn="tl" rotWithShape="0">
              <a:srgbClr val="333333">
                <a:alpha val="65000"/>
              </a:srgbClr>
            </a:outerShdw>
          </a:effectLst>
        </p:spPr>
      </p:pic>
      <p:sp>
        <p:nvSpPr>
          <p:cNvPr id="10" name="Content Placeholder 3">
            <a:extLst>
              <a:ext uri="{FF2B5EF4-FFF2-40B4-BE49-F238E27FC236}">
                <a16:creationId xmlns:a16="http://schemas.microsoft.com/office/drawing/2014/main" id="{43D3E1FA-9448-6119-7F77-69F1171C3310}"/>
              </a:ext>
            </a:extLst>
          </p:cNvPr>
          <p:cNvSpPr txBox="1">
            <a:spLocks/>
          </p:cNvSpPr>
          <p:nvPr/>
        </p:nvSpPr>
        <p:spPr>
          <a:xfrm>
            <a:off x="631445" y="1372069"/>
            <a:ext cx="9886131" cy="27981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600" b="1" i="0" u="none" strike="noStrike" kern="1200" cap="none" spc="0" normalizeH="0" baseline="0" noProof="0" dirty="0">
                <a:ln>
                  <a:noFill/>
                </a:ln>
                <a:solidFill>
                  <a:srgbClr val="002060"/>
                </a:solidFill>
                <a:effectLst/>
                <a:uLnTx/>
                <a:uFillTx/>
                <a:latin typeface="Calibri" panose="020F0502020204030204"/>
                <a:ea typeface="+mn-ea"/>
              </a:rPr>
              <a:t>Objetivos:</a:t>
            </a:r>
            <a:endParaRPr kumimoji="0" lang="en-GB" sz="2600" b="0" i="0" u="none" strike="noStrike" kern="1200" cap="none" spc="0" normalizeH="0" baseline="0" noProof="0" dirty="0">
              <a:ln>
                <a:noFill/>
              </a:ln>
              <a:solidFill>
                <a:srgbClr val="002060"/>
              </a:solidFill>
              <a:effectLst/>
              <a:uLnTx/>
              <a:uFillTx/>
              <a:latin typeface="Calibri" panose="020F0502020204030204"/>
              <a:ea typeface="+mn-ea"/>
              <a:cs typeface="Calibri"/>
            </a:endParaRPr>
          </a:p>
          <a:p>
            <a:pPr marL="228600" marR="0" lvl="0" indent="-2286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s" sz="2600" b="0" i="0" u="sng" strike="noStrike" kern="1200" cap="none" spc="0" normalizeH="0" baseline="0" noProof="0" dirty="0">
                <a:ln>
                  <a:noFill/>
                </a:ln>
                <a:solidFill>
                  <a:srgbClr val="002060"/>
                </a:solidFill>
                <a:effectLst/>
                <a:uLnTx/>
                <a:uFillTx/>
                <a:latin typeface="Calibri" panose="020F0502020204030204"/>
                <a:ea typeface="+mn-ea"/>
              </a:rPr>
              <a:t>Intercambiar enseñanzas</a:t>
            </a:r>
            <a:r>
              <a:rPr kumimoji="0" lang="es" sz="2600" b="0" i="0" u="none" strike="noStrike" kern="1200" cap="none" spc="0" normalizeH="0" baseline="0" noProof="0" dirty="0">
                <a:ln>
                  <a:noFill/>
                </a:ln>
                <a:solidFill>
                  <a:srgbClr val="002060"/>
                </a:solidFill>
                <a:effectLst/>
                <a:uLnTx/>
                <a:uFillTx/>
                <a:latin typeface="Calibri" panose="020F0502020204030204"/>
                <a:ea typeface="+mn-ea"/>
              </a:rPr>
              <a:t> extraídas del proceso de consulta entre coordinadores.</a:t>
            </a:r>
            <a:endParaRPr kumimoji="0" lang="en-GB" sz="2600" b="0" i="0" u="none" strike="noStrike" kern="1200" cap="none" spc="0" normalizeH="0" baseline="0" noProof="0" dirty="0">
              <a:ln>
                <a:noFill/>
              </a:ln>
              <a:solidFill>
                <a:srgbClr val="002060"/>
              </a:solidFill>
              <a:effectLst/>
              <a:uLnTx/>
              <a:uFillTx/>
              <a:latin typeface="Calibri" panose="020F0502020204030204"/>
              <a:ea typeface="+mn-ea"/>
              <a:cs typeface="Calibri"/>
            </a:endParaRPr>
          </a:p>
          <a:p>
            <a:pPr marL="228600" marR="0" lvl="0" indent="-2286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s" sz="2600" b="0" i="0" u="sng" strike="noStrike" kern="1200" cap="none" spc="0" normalizeH="0" baseline="0" noProof="0" dirty="0">
                <a:ln>
                  <a:noFill/>
                </a:ln>
                <a:solidFill>
                  <a:srgbClr val="002060"/>
                </a:solidFill>
                <a:effectLst/>
                <a:uLnTx/>
                <a:uFillTx/>
                <a:latin typeface="Calibri" panose="020F0502020204030204"/>
                <a:ea typeface="+mn-ea"/>
              </a:rPr>
              <a:t>Detectar desafíos y oportunidades comunes para promover la implementación de la GIRH</a:t>
            </a:r>
            <a:r>
              <a:rPr kumimoji="0" lang="es" sz="2600" b="0" i="0" u="none" strike="noStrike" kern="1200" cap="none" spc="0" normalizeH="0" baseline="0" noProof="0" dirty="0">
                <a:ln>
                  <a:noFill/>
                </a:ln>
                <a:solidFill>
                  <a:srgbClr val="002060"/>
                </a:solidFill>
                <a:effectLst/>
                <a:uLnTx/>
                <a:uFillTx/>
                <a:latin typeface="Calibri" panose="020F0502020204030204"/>
                <a:ea typeface="+mn-ea"/>
              </a:rPr>
              <a:t> a nivel regional </a:t>
            </a:r>
            <a:br>
              <a:rPr kumimoji="0" lang="en-GB" sz="2600" b="0" i="0" u="none" strike="noStrike" kern="1200" cap="none" spc="0" normalizeH="0" baseline="0" noProof="0" dirty="0">
                <a:ln>
                  <a:noFill/>
                </a:ln>
                <a:solidFill>
                  <a:srgbClr val="002060"/>
                </a:solidFill>
                <a:effectLst/>
                <a:uLnTx/>
                <a:uFillTx/>
                <a:latin typeface="Calibri" panose="020F0502020204030204"/>
                <a:ea typeface="+mn-ea"/>
              </a:rPr>
            </a:br>
            <a:r>
              <a:rPr kumimoji="0" lang="es" sz="2600" b="0" i="0" u="none" strike="noStrike" kern="1200" cap="none" spc="0" normalizeH="0" baseline="0" noProof="0" dirty="0">
                <a:ln>
                  <a:noFill/>
                </a:ln>
                <a:solidFill>
                  <a:srgbClr val="002060"/>
                </a:solidFill>
                <a:effectLst/>
                <a:uLnTx/>
                <a:uFillTx/>
                <a:latin typeface="Calibri" panose="020F0502020204030204"/>
                <a:ea typeface="+mn-ea"/>
              </a:rPr>
              <a:t>(con la posibilidad de elaborar informes regionales después de la presentación de informes nacionales)</a:t>
            </a:r>
            <a:endParaRPr kumimoji="0" lang="en-GB" sz="2600" b="0" i="0" u="none" strike="noStrike" kern="1200" cap="none" spc="0" normalizeH="0" baseline="0" noProof="0" dirty="0">
              <a:ln>
                <a:noFill/>
              </a:ln>
              <a:solidFill>
                <a:srgbClr val="00206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dirty="0">
              <a:ln>
                <a:noFill/>
              </a:ln>
              <a:solidFill>
                <a:srgbClr val="002060"/>
              </a:solidFill>
              <a:effectLst/>
              <a:uLnTx/>
              <a:uFillTx/>
              <a:latin typeface="Calibri" panose="020F0502020204030204"/>
              <a:ea typeface="+mn-ea"/>
              <a:cs typeface="Calibri"/>
            </a:endParaRPr>
          </a:p>
        </p:txBody>
      </p:sp>
      <p:sp>
        <p:nvSpPr>
          <p:cNvPr id="12" name="TextBox 11">
            <a:extLst>
              <a:ext uri="{FF2B5EF4-FFF2-40B4-BE49-F238E27FC236}">
                <a16:creationId xmlns:a16="http://schemas.microsoft.com/office/drawing/2014/main" id="{2CF0E0CE-83A3-257D-15F0-C5B0C9E58732}"/>
              </a:ext>
            </a:extLst>
          </p:cNvPr>
          <p:cNvSpPr txBox="1"/>
          <p:nvPr/>
        </p:nvSpPr>
        <p:spPr>
          <a:xfrm>
            <a:off x="661083" y="4263432"/>
            <a:ext cx="9886131" cy="249299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 sz="2600" b="1" i="0" u="none" strike="noStrike" kern="0" cap="none" spc="0" normalizeH="0" baseline="0" noProof="0" dirty="0">
                <a:ln>
                  <a:noFill/>
                </a:ln>
                <a:solidFill>
                  <a:srgbClr val="002060"/>
                </a:solidFill>
                <a:effectLst/>
                <a:uLnTx/>
                <a:uFillTx/>
              </a:rPr>
              <a:t>Asistencia disponible: Programa de Apoyo para la GIRH del ODS 6</a:t>
            </a:r>
            <a:r>
              <a:rPr kumimoji="0" lang="es" sz="2600" b="0" i="0" u="none" strike="noStrike" kern="0" cap="none" spc="0" normalizeH="0" baseline="0" noProof="0" dirty="0">
                <a:ln>
                  <a:noFill/>
                </a:ln>
                <a:solidFill>
                  <a:srgbClr val="002060"/>
                </a:solidFill>
                <a:effectLst/>
                <a:uLnTx/>
                <a:uFillTx/>
              </a:rPr>
              <a:t>:</a:t>
            </a:r>
            <a:endParaRPr kumimoji="0" lang="en-GB" sz="2600" b="0" i="0" u="none" strike="noStrike" kern="0" cap="none" spc="0" normalizeH="0" baseline="0" noProof="0" dirty="0">
              <a:ln>
                <a:noFill/>
              </a:ln>
              <a:solidFill>
                <a:srgbClr val="002060"/>
              </a:solidFill>
              <a:effectLst/>
              <a:uLnTx/>
              <a:uFillTx/>
              <a:cs typeface="Calibri"/>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2600" b="0" i="0" u="none" strike="noStrike" kern="0" cap="none" spc="0" normalizeH="0" baseline="0" noProof="0" dirty="0">
                <a:ln>
                  <a:noFill/>
                </a:ln>
                <a:solidFill>
                  <a:srgbClr val="002060"/>
                </a:solidFill>
                <a:effectLst/>
                <a:uLnTx/>
                <a:uFillTx/>
              </a:rPr>
              <a:t>Apoyo para la facilitación, orientación técnica (mediante equipos mundiales, asociaciones regionales para el agua de la Asociación Mundial para el Agua, asociaciones nacionales para el agua).</a:t>
            </a:r>
            <a:endParaRPr kumimoji="0" lang="en-GB" sz="2600" b="0" i="0" u="none" strike="noStrike" kern="0" cap="none" spc="0" normalizeH="0" baseline="0" noProof="0" dirty="0">
              <a:ln>
                <a:noFill/>
              </a:ln>
              <a:solidFill>
                <a:srgbClr val="002060"/>
              </a:solidFill>
              <a:effectLst/>
              <a:uLnTx/>
              <a:uFillTx/>
              <a:cs typeface="Calibri"/>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2600" b="0" i="0" u="none" strike="noStrike" kern="0" cap="none" spc="0" normalizeH="0" baseline="0" noProof="0" dirty="0">
                <a:ln>
                  <a:noFill/>
                </a:ln>
                <a:solidFill>
                  <a:srgbClr val="002060"/>
                </a:solidFill>
                <a:effectLst/>
                <a:uLnTx/>
                <a:uFillTx/>
              </a:rPr>
              <a:t>Uso de herramientas en línea, incluidas comunidades de práctica.</a:t>
            </a:r>
            <a:endParaRPr kumimoji="0" lang="en-GB" sz="2600" b="0" i="0" u="none" strike="noStrike" kern="0" cap="none" spc="0" normalizeH="0" baseline="0" noProof="0" dirty="0">
              <a:ln>
                <a:noFill/>
              </a:ln>
              <a:solidFill>
                <a:srgbClr val="002060"/>
              </a:solidFill>
              <a:effectLst/>
              <a:uLnTx/>
              <a:uFillTx/>
              <a:cs typeface="Calibri"/>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2600" b="0" i="0" u="none" strike="noStrike" kern="0" cap="none" spc="0" normalizeH="0" baseline="0" noProof="0" dirty="0">
                <a:ln>
                  <a:noFill/>
                </a:ln>
                <a:solidFill>
                  <a:srgbClr val="002060"/>
                </a:solidFill>
                <a:effectLst/>
                <a:uLnTx/>
                <a:uFillTx/>
              </a:rPr>
              <a:t>No hay apoyo financiero disponible.</a:t>
            </a:r>
            <a:endParaRPr kumimoji="0" lang="en-GB" sz="2600" b="0" i="0" u="none" strike="noStrike" kern="0" cap="none" spc="0" normalizeH="0" baseline="0" noProof="0" dirty="0">
              <a:ln>
                <a:noFill/>
              </a:ln>
              <a:solidFill>
                <a:srgbClr val="002060"/>
              </a:solidFill>
              <a:effectLst/>
              <a:uLnTx/>
              <a:uFillTx/>
              <a:cs typeface="Calibri"/>
            </a:endParaRPr>
          </a:p>
        </p:txBody>
      </p:sp>
    </p:spTree>
    <p:custDataLst>
      <p:tags r:id="rId1"/>
    </p:custDataLst>
    <p:extLst>
      <p:ext uri="{BB962C8B-B14F-4D97-AF65-F5344CB8AC3E}">
        <p14:creationId xmlns:p14="http://schemas.microsoft.com/office/powerpoint/2010/main" val="412981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10515600" cy="824977"/>
          </a:xfrm>
        </p:spPr>
        <p:txBody>
          <a:bodyPr/>
          <a:lstStyle/>
          <a:p>
            <a:r>
              <a:rPr lang="es" sz="4400" b="1" dirty="0">
                <a:solidFill>
                  <a:srgbClr val="194869"/>
                </a:solidFill>
                <a:latin typeface="Calibri"/>
                <a:cs typeface="Calibri Light"/>
              </a:rPr>
              <a:t>Etapa 2: formulación de respuestas</a:t>
            </a:r>
            <a:endParaRPr lang="en-US" dirty="0"/>
          </a:p>
        </p:txBody>
      </p:sp>
      <p:sp>
        <p:nvSpPr>
          <p:cNvPr id="5" name="TextBox 4">
            <a:extLst>
              <a:ext uri="{FF2B5EF4-FFF2-40B4-BE49-F238E27FC236}">
                <a16:creationId xmlns:a16="http://schemas.microsoft.com/office/drawing/2014/main" id="{5EA48008-808C-3086-173B-3E68629CBD35}"/>
              </a:ext>
            </a:extLst>
          </p:cNvPr>
          <p:cNvSpPr txBox="1"/>
          <p:nvPr/>
        </p:nvSpPr>
        <p:spPr>
          <a:xfrm>
            <a:off x="3153244" y="6380587"/>
            <a:ext cx="9038756" cy="369332"/>
          </a:xfrm>
          <a:prstGeom prst="rect">
            <a:avLst/>
          </a:prstGeom>
          <a:noFill/>
        </p:spPr>
        <p:txBody>
          <a:bodyPr wrap="none" rtlCol="0">
            <a:spAutoFit/>
          </a:bodyPr>
          <a:lstStyle/>
          <a:p>
            <a:r>
              <a:rPr lang="en-US" dirty="0">
                <a:hlinkClick r:id="rId4"/>
              </a:rPr>
              <a:t>https://www.gwp.org/en/sdg6support/consultations/where-we-need-to-go/stage-2-activities/</a:t>
            </a:r>
            <a:r>
              <a:rPr lang="en-US" dirty="0"/>
              <a:t> </a:t>
            </a:r>
          </a:p>
        </p:txBody>
      </p:sp>
      <p:sp>
        <p:nvSpPr>
          <p:cNvPr id="10" name="Content Placeholder 2">
            <a:extLst>
              <a:ext uri="{FF2B5EF4-FFF2-40B4-BE49-F238E27FC236}">
                <a16:creationId xmlns:a16="http://schemas.microsoft.com/office/drawing/2014/main" id="{934295FC-A575-238A-906E-0E6083DC6D27}"/>
              </a:ext>
            </a:extLst>
          </p:cNvPr>
          <p:cNvSpPr txBox="1">
            <a:spLocks/>
          </p:cNvSpPr>
          <p:nvPr/>
        </p:nvSpPr>
        <p:spPr>
          <a:xfrm>
            <a:off x="4749800" y="1552455"/>
            <a:ext cx="7164716" cy="45615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s" dirty="0">
                <a:solidFill>
                  <a:srgbClr val="002060"/>
                </a:solidFill>
                <a:latin typeface="Calibri"/>
                <a:cs typeface="Calibri"/>
              </a:rPr>
              <a:t>Proceso con múltiples partes interesadas dirigido por el gobierno para formular y priorizar respuestas a los desafíos de la GIRH.</a:t>
            </a:r>
          </a:p>
          <a:p>
            <a:pPr marL="457200" indent="-457200"/>
            <a:r>
              <a:rPr lang="es" dirty="0">
                <a:solidFill>
                  <a:srgbClr val="002060"/>
                </a:solidFill>
                <a:latin typeface="Calibri"/>
                <a:cs typeface="Calibri"/>
              </a:rPr>
              <a:t>Elaborar un plan de acción en materia de GIRH (o similar).</a:t>
            </a:r>
          </a:p>
          <a:p>
            <a:pPr marL="457200" indent="-457200"/>
            <a:endParaRPr lang="en-US" dirty="0">
              <a:solidFill>
                <a:srgbClr val="002060"/>
              </a:solidFill>
              <a:latin typeface="Calibri"/>
              <a:cs typeface="Calibri"/>
            </a:endParaRPr>
          </a:p>
          <a:p>
            <a:pPr marL="457200" indent="-457200"/>
            <a:r>
              <a:rPr lang="es" dirty="0">
                <a:solidFill>
                  <a:srgbClr val="002060"/>
                </a:solidFill>
                <a:latin typeface="Calibri"/>
                <a:cs typeface="Calibri"/>
              </a:rPr>
              <a:t>Solo los países que hayan recibido apoyo en el marco de la etapa 1 pueden optar a recibir apoyo en el marco de la etapa 2 a partir de 2024.</a:t>
            </a:r>
          </a:p>
        </p:txBody>
      </p:sp>
      <p:pic>
        <p:nvPicPr>
          <p:cNvPr id="11" name="Picture 10">
            <a:extLst>
              <a:ext uri="{FF2B5EF4-FFF2-40B4-BE49-F238E27FC236}">
                <a16:creationId xmlns:a16="http://schemas.microsoft.com/office/drawing/2014/main" id="{A6124CB1-03B5-9D46-852B-E88DB22AD828}"/>
              </a:ext>
            </a:extLst>
          </p:cNvPr>
          <p:cNvPicPr>
            <a:picLocks noChangeAspect="1"/>
          </p:cNvPicPr>
          <p:nvPr/>
        </p:nvPicPr>
        <p:blipFill>
          <a:blip r:embed="rId5"/>
          <a:stretch>
            <a:fillRect/>
          </a:stretch>
        </p:blipFill>
        <p:spPr>
          <a:xfrm>
            <a:off x="277484" y="1164702"/>
            <a:ext cx="4012909" cy="5302773"/>
          </a:xfrm>
          <a:prstGeom prst="rect">
            <a:avLst/>
          </a:prstGeom>
        </p:spPr>
      </p:pic>
    </p:spTree>
    <p:custDataLst>
      <p:tags r:id="rId1"/>
    </p:custDataLst>
    <p:extLst>
      <p:ext uri="{BB962C8B-B14F-4D97-AF65-F5344CB8AC3E}">
        <p14:creationId xmlns:p14="http://schemas.microsoft.com/office/powerpoint/2010/main" val="306942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10515600" cy="854477"/>
          </a:xfrm>
        </p:spPr>
        <p:txBody>
          <a:bodyPr/>
          <a:lstStyle/>
          <a:p>
            <a:r>
              <a:rPr lang="es" sz="4400" b="1" dirty="0">
                <a:solidFill>
                  <a:srgbClr val="194869"/>
                </a:solidFill>
                <a:latin typeface="Calibri"/>
                <a:cs typeface="Calibri Light"/>
              </a:rPr>
              <a:t>Etapa 3: soluciones para la implementación </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4770474" y="1422400"/>
            <a:ext cx="6583326" cy="4351338"/>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2800" i="0" u="none" strike="noStrike" kern="1200" cap="none" spc="0" normalizeH="0" baseline="0" noProof="0" dirty="0">
                <a:ln>
                  <a:noFill/>
                </a:ln>
                <a:solidFill>
                  <a:srgbClr val="002060"/>
                </a:solidFill>
                <a:effectLst/>
                <a:uLnTx/>
                <a:uFillTx/>
                <a:latin typeface="Calibri" panose="020F0502020204030204"/>
                <a:ea typeface="+mn-lt"/>
                <a:cs typeface="Calibri" panose="020F0502020204030204"/>
              </a:rPr>
              <a:t>Asistencia a los gobiernos para implementar los planes de acción en materia de GIRH:</a:t>
            </a:r>
            <a:endParaRPr kumimoji="0" lang="en-US" sz="2800" i="0" u="none" strike="noStrike" kern="1200" cap="none" spc="0" normalizeH="0" baseline="0" noProof="0" dirty="0">
              <a:ln>
                <a:noFill/>
              </a:ln>
              <a:solidFill>
                <a:srgbClr val="002060"/>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s" sz="2800" b="0" i="0" u="none" strike="noStrike" kern="1200" cap="none" spc="0" normalizeH="0" baseline="0" noProof="0" dirty="0">
                <a:ln>
                  <a:noFill/>
                </a:ln>
                <a:solidFill>
                  <a:srgbClr val="002060"/>
                </a:solidFill>
                <a:effectLst/>
                <a:uLnTx/>
                <a:uFillTx/>
                <a:latin typeface="Calibri" panose="020F0502020204030204"/>
                <a:ea typeface="+mn-lt"/>
                <a:cs typeface="Calibri" panose="020F0502020204030204"/>
              </a:rPr>
              <a:t>Crear nuevas alianzas con múltiples partes interesadas o reforzar las ya existentes.</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s" sz="2800" b="0" i="0" u="none" strike="noStrike" kern="1200" cap="none" spc="0" normalizeH="0" baseline="0" noProof="0" dirty="0">
                <a:ln>
                  <a:noFill/>
                </a:ln>
                <a:solidFill>
                  <a:srgbClr val="002060"/>
                </a:solidFill>
                <a:effectLst/>
                <a:uLnTx/>
                <a:uFillTx/>
                <a:latin typeface="Calibri"/>
                <a:ea typeface="+mn-ea"/>
                <a:cs typeface="Calibri"/>
              </a:rPr>
              <a:t>Detectar </a:t>
            </a:r>
            <a:r>
              <a:rPr kumimoji="0" lang="es" sz="2800" b="0" i="0" u="none" strike="noStrike" kern="1200" cap="none" spc="0" normalizeH="0" baseline="0" noProof="0" dirty="0">
                <a:ln>
                  <a:noFill/>
                </a:ln>
                <a:solidFill>
                  <a:srgbClr val="002060"/>
                </a:solidFill>
                <a:effectLst/>
                <a:uLnTx/>
                <a:uFillTx/>
                <a:latin typeface="Calibri" panose="020F0502020204030204"/>
                <a:ea typeface="+mn-lt"/>
                <a:cs typeface="Calibri" panose="020F0502020204030204"/>
              </a:rPr>
              <a:t>oportunidades de financiación y preparar a los países para que accedan a financiación</a:t>
            </a:r>
            <a:r>
              <a:rPr kumimoji="0" lang="es" sz="2800" b="0" i="0" u="none" strike="noStrike" kern="1200" cap="none" spc="0" normalizeH="0" baseline="0" noProof="0" dirty="0">
                <a:ln>
                  <a:noFill/>
                </a:ln>
                <a:solidFill>
                  <a:srgbClr val="002060"/>
                </a:solidFill>
                <a:effectLst/>
                <a:uLnTx/>
                <a:uFillTx/>
                <a:latin typeface="Calibri"/>
                <a:ea typeface="+mn-ea"/>
                <a:cs typeface="Calibri"/>
              </a:rPr>
              <a:t>.</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s" sz="2800" b="0" i="0" u="none" strike="noStrike" kern="1200" cap="none" spc="0" normalizeH="0" baseline="0" noProof="0" dirty="0">
                <a:ln>
                  <a:noFill/>
                </a:ln>
                <a:solidFill>
                  <a:srgbClr val="002060"/>
                </a:solidFill>
                <a:effectLst/>
                <a:uLnTx/>
                <a:uFillTx/>
                <a:latin typeface="Calibri" panose="020F0502020204030204"/>
                <a:ea typeface="+mn-lt"/>
                <a:cs typeface="Calibri" panose="020F0502020204030204"/>
              </a:rPr>
              <a:t>Obtener acceso a asistencia técnica y mejores prácticas de otros países.</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0C1658-2BBF-1572-75FA-15EE5F5727E7}"/>
              </a:ext>
            </a:extLst>
          </p:cNvPr>
          <p:cNvSpPr txBox="1"/>
          <p:nvPr/>
        </p:nvSpPr>
        <p:spPr>
          <a:xfrm>
            <a:off x="4956525" y="5976536"/>
            <a:ext cx="6397275" cy="646331"/>
          </a:xfrm>
          <a:prstGeom prst="rect">
            <a:avLst/>
          </a:prstGeom>
          <a:noFill/>
        </p:spPr>
        <p:txBody>
          <a:bodyPr wrap="square" rtlCol="0">
            <a:spAutoFit/>
          </a:bodyPr>
          <a:lstStyle/>
          <a:p>
            <a:r>
              <a:rPr lang="en-US" dirty="0">
                <a:hlinkClick r:id="rId3"/>
              </a:rPr>
              <a:t>https://www.gwp.org/en/sdg6support/consultations/getting-there/stage-3-activities/</a:t>
            </a:r>
            <a:r>
              <a:rPr lang="en-US" dirty="0"/>
              <a:t> </a:t>
            </a:r>
          </a:p>
        </p:txBody>
      </p:sp>
      <p:pic>
        <p:nvPicPr>
          <p:cNvPr id="4" name="Picture 3">
            <a:extLst>
              <a:ext uri="{FF2B5EF4-FFF2-40B4-BE49-F238E27FC236}">
                <a16:creationId xmlns:a16="http://schemas.microsoft.com/office/drawing/2014/main" id="{713E0126-211B-6237-54F8-84AAFAB9A80B}"/>
              </a:ext>
            </a:extLst>
          </p:cNvPr>
          <p:cNvPicPr>
            <a:picLocks noChangeAspect="1"/>
          </p:cNvPicPr>
          <p:nvPr/>
        </p:nvPicPr>
        <p:blipFill>
          <a:blip r:embed="rId4"/>
          <a:stretch>
            <a:fillRect/>
          </a:stretch>
        </p:blipFill>
        <p:spPr>
          <a:xfrm>
            <a:off x="400050" y="1422400"/>
            <a:ext cx="3814815" cy="5070475"/>
          </a:xfrm>
          <a:prstGeom prst="rect">
            <a:avLst/>
          </a:prstGeom>
        </p:spPr>
      </p:pic>
    </p:spTree>
    <p:extLst>
      <p:ext uri="{BB962C8B-B14F-4D97-AF65-F5344CB8AC3E}">
        <p14:creationId xmlns:p14="http://schemas.microsoft.com/office/powerpoint/2010/main" val="1295229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13" name="Picture Placeholder 5">
            <a:extLst>
              <a:ext uri="{FF2B5EF4-FFF2-40B4-BE49-F238E27FC236}">
                <a16:creationId xmlns:a16="http://schemas.microsoft.com/office/drawing/2014/main" id="{D8D5F4C3-58D1-96B5-78F7-52894C0D44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52094" y="0"/>
            <a:ext cx="4239905" cy="6858000"/>
          </a:xfrm>
          <a:prstGeom prst="rect">
            <a:avLst/>
          </a:prstGeom>
        </p:spPr>
      </p:pic>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4"/>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5"/>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969576" cy="2800767"/>
          </a:xfrm>
          <a:prstGeom prst="rect">
            <a:avLst/>
          </a:prstGeom>
          <a:noFill/>
        </p:spPr>
        <p:txBody>
          <a:bodyPr wrap="square" rtlCol="0">
            <a:spAutoFit/>
          </a:bodyPr>
          <a:lstStyle/>
          <a:p>
            <a:r>
              <a:rPr lang="en-US" sz="6000" b="1" dirty="0">
                <a:solidFill>
                  <a:srgbClr val="194869"/>
                </a:solidFill>
                <a:latin typeface="Calibri" panose="020F0502020204030204" pitchFamily="34" charset="0"/>
                <a:cs typeface="Calibri" panose="020F0502020204030204" pitchFamily="34" charset="0"/>
              </a:rPr>
              <a:t>Part 6 </a:t>
            </a:r>
          </a:p>
          <a:p>
            <a:endParaRPr lang="en-US" sz="2000" b="1" dirty="0">
              <a:solidFill>
                <a:srgbClr val="194869"/>
              </a:solidFill>
              <a:latin typeface="Calibri" panose="020F0502020204030204" pitchFamily="34" charset="0"/>
              <a:cs typeface="Calibri" panose="020F0502020204030204" pitchFamily="34" charset="0"/>
            </a:endParaRPr>
          </a:p>
          <a:p>
            <a:r>
              <a:rPr lang="en-US" sz="4800" b="1" dirty="0">
                <a:solidFill>
                  <a:srgbClr val="194869"/>
                </a:solidFill>
                <a:latin typeface="Calibri" panose="020F0502020204030204" pitchFamily="34" charset="0"/>
                <a:cs typeface="Calibri" panose="020F0502020204030204" pitchFamily="34" charset="0"/>
              </a:rPr>
              <a:t>SDG 6.5.1 progress </a:t>
            </a:r>
            <a:br>
              <a:rPr lang="en-US" sz="4800" b="1" dirty="0">
                <a:solidFill>
                  <a:srgbClr val="194869"/>
                </a:solidFill>
                <a:latin typeface="Calibri" panose="020F0502020204030204" pitchFamily="34" charset="0"/>
                <a:cs typeface="Calibri" panose="020F0502020204030204" pitchFamily="34" charset="0"/>
              </a:rPr>
            </a:br>
            <a:r>
              <a:rPr lang="en-US" sz="4800" b="1" dirty="0">
                <a:solidFill>
                  <a:srgbClr val="194869"/>
                </a:solidFill>
                <a:latin typeface="Calibri" panose="020F0502020204030204" pitchFamily="34" charset="0"/>
                <a:cs typeface="Calibri" panose="020F0502020204030204" pitchFamily="34" charset="0"/>
              </a:rPr>
              <a:t>and the need to accelerate</a:t>
            </a:r>
          </a:p>
        </p:txBody>
      </p:sp>
      <p:sp>
        <p:nvSpPr>
          <p:cNvPr id="5" name="TextBox 4">
            <a:extLst>
              <a:ext uri="{FF2B5EF4-FFF2-40B4-BE49-F238E27FC236}">
                <a16:creationId xmlns:a16="http://schemas.microsoft.com/office/drawing/2014/main" id="{D3E8FA04-1F7C-F689-EBFA-CA918A14AD00}"/>
              </a:ext>
            </a:extLst>
          </p:cNvPr>
          <p:cNvSpPr txBox="1"/>
          <p:nvPr/>
        </p:nvSpPr>
        <p:spPr>
          <a:xfrm>
            <a:off x="421824" y="499963"/>
            <a:ext cx="73495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Resumen</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del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proceso</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monitoreo</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y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presentación</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informes</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correspondiente</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a 2023 </a:t>
            </a:r>
          </a:p>
        </p:txBody>
      </p:sp>
      <p:sp>
        <p:nvSpPr>
          <p:cNvPr id="7" name="TextBox 6">
            <a:extLst>
              <a:ext uri="{FF2B5EF4-FFF2-40B4-BE49-F238E27FC236}">
                <a16:creationId xmlns:a16="http://schemas.microsoft.com/office/drawing/2014/main" id="{F9F31B62-92B2-674F-C703-C729939BE433}"/>
              </a:ext>
            </a:extLst>
          </p:cNvPr>
          <p:cNvSpPr txBox="1"/>
          <p:nvPr/>
        </p:nvSpPr>
        <p:spPr>
          <a:xfrm>
            <a:off x="421824" y="117827"/>
            <a:ext cx="7063095" cy="400110"/>
          </a:xfrm>
          <a:prstGeom prst="rect">
            <a:avLst/>
          </a:prstGeom>
          <a:noFill/>
        </p:spPr>
        <p:txBody>
          <a:bodyPr wrap="square" rtlCol="0">
            <a:spAutoFit/>
          </a:bodyPr>
          <a:lstStyle/>
          <a:p>
            <a:r>
              <a:rPr lang="en-US" sz="2000" dirty="0" err="1">
                <a:solidFill>
                  <a:srgbClr val="194869"/>
                </a:solidFill>
                <a:latin typeface="Calibri" panose="020F0502020204030204" pitchFamily="34" charset="0"/>
                <a:cs typeface="Calibri" panose="020F0502020204030204" pitchFamily="34" charset="0"/>
              </a:rPr>
              <a:t>Indicador</a:t>
            </a:r>
            <a:r>
              <a:rPr lang="en-US" sz="2000" dirty="0">
                <a:solidFill>
                  <a:srgbClr val="194869"/>
                </a:solidFill>
                <a:latin typeface="Calibri" panose="020F0502020204030204" pitchFamily="34" charset="0"/>
                <a:cs typeface="Calibri" panose="020F0502020204030204" pitchFamily="34" charset="0"/>
              </a:rPr>
              <a:t> 6.5.1 de </a:t>
            </a:r>
            <a:r>
              <a:rPr lang="en-US" sz="2000" dirty="0" err="1">
                <a:solidFill>
                  <a:srgbClr val="194869"/>
                </a:solidFill>
                <a:latin typeface="Calibri" panose="020F0502020204030204" pitchFamily="34" charset="0"/>
                <a:cs typeface="Calibri" panose="020F0502020204030204" pitchFamily="34" charset="0"/>
              </a:rPr>
              <a:t>los</a:t>
            </a:r>
            <a:r>
              <a:rPr lang="en-US" sz="2000" dirty="0">
                <a:solidFill>
                  <a:srgbClr val="194869"/>
                </a:solidFill>
                <a:latin typeface="Calibri" panose="020F0502020204030204" pitchFamily="34" charset="0"/>
                <a:cs typeface="Calibri" panose="020F0502020204030204" pitchFamily="34" charset="0"/>
              </a:rPr>
              <a:t> ODS: </a:t>
            </a:r>
            <a:r>
              <a:rPr lang="en-US" sz="2000" dirty="0" err="1">
                <a:solidFill>
                  <a:srgbClr val="194869"/>
                </a:solidFill>
                <a:latin typeface="Calibri" panose="020F0502020204030204" pitchFamily="34" charset="0"/>
                <a:cs typeface="Calibri" panose="020F0502020204030204" pitchFamily="34" charset="0"/>
              </a:rPr>
              <a:t>Implementación</a:t>
            </a:r>
            <a:r>
              <a:rPr lang="en-US" sz="2000" dirty="0">
                <a:solidFill>
                  <a:srgbClr val="194869"/>
                </a:solidFill>
                <a:latin typeface="Calibri" panose="020F0502020204030204" pitchFamily="34" charset="0"/>
                <a:cs typeface="Calibri" panose="020F0502020204030204" pitchFamily="34" charset="0"/>
              </a:rPr>
              <a:t> de la GIRH</a:t>
            </a:r>
          </a:p>
        </p:txBody>
      </p:sp>
    </p:spTree>
    <p:extLst>
      <p:ext uri="{BB962C8B-B14F-4D97-AF65-F5344CB8AC3E}">
        <p14:creationId xmlns:p14="http://schemas.microsoft.com/office/powerpoint/2010/main" val="3761759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698500" y="194856"/>
            <a:ext cx="11087100" cy="914770"/>
          </a:xfrm>
        </p:spPr>
        <p:txBody>
          <a:bodyPr>
            <a:normAutofit fontScale="90000"/>
          </a:bodyPr>
          <a:lstStyle/>
          <a:p>
            <a:r>
              <a:rPr lang="es" sz="3800" b="1" dirty="0">
                <a:solidFill>
                  <a:srgbClr val="194869"/>
                </a:solidFill>
                <a:latin typeface="Calibri"/>
                <a:cs typeface="Calibri Light"/>
              </a:rPr>
              <a:t>Presentación de informes sobre la GIRH en el marco del indicador 6.5.1 hasta la fecha (2017, 2020)</a:t>
            </a:r>
            <a:endParaRPr lang="en-US" sz="3800"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280949" y="5579832"/>
            <a:ext cx="11760629" cy="834177"/>
          </a:xfrm>
        </p:spPr>
        <p:txBody>
          <a:bodyP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2400" b="0" i="0" u="none" strike="noStrike" kern="1200" cap="none" spc="0" normalizeH="0" baseline="0" noProof="0" dirty="0">
                <a:ln>
                  <a:noFill/>
                </a:ln>
                <a:solidFill>
                  <a:srgbClr val="002060"/>
                </a:solidFill>
                <a:effectLst/>
                <a:uLnTx/>
                <a:uFillTx/>
                <a:latin typeface="Calibri" panose="020F0502020204030204"/>
                <a:ea typeface="+mn-ea"/>
                <a:cs typeface="+mn-cs"/>
              </a:rPr>
              <a:t>186 países presentaron informes sobre el indicador 6.5.1 (2017, 2020).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2400" b="0" i="0" u="none" strike="noStrike" kern="1200" cap="none" spc="0" normalizeH="0" baseline="0" noProof="0" dirty="0">
                <a:ln>
                  <a:noFill/>
                </a:ln>
                <a:solidFill>
                  <a:srgbClr val="002060"/>
                </a:solidFill>
                <a:effectLst/>
                <a:uLnTx/>
                <a:uFillTx/>
                <a:latin typeface="Calibri" panose="020F0502020204030204"/>
                <a:ea typeface="+mn-ea"/>
                <a:cs typeface="+mn-cs"/>
              </a:rPr>
              <a:t>87 países con un grado de implementación de la GIRH bajo o medio bajo (en 2020) </a:t>
            </a:r>
            <a:b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s" sz="2400" b="0" i="0" u="none" strike="noStrike" kern="1200" cap="none" spc="0" normalizeH="0" baseline="0" noProof="0" dirty="0">
                <a:ln>
                  <a:noFill/>
                </a:ln>
                <a:solidFill>
                  <a:srgbClr val="002060"/>
                </a:solidFill>
                <a:effectLst/>
                <a:uLnTx/>
                <a:uFillTx/>
                <a:latin typeface="Calibri" panose="020F0502020204030204"/>
                <a:ea typeface="+mn-ea"/>
                <a:cs typeface="+mn-cs"/>
              </a:rPr>
              <a:t>	= poco probable que alcancen la meta de 2030. </a:t>
            </a:r>
            <a:endParaRPr kumimoji="0" lang="en-US" sz="2400" b="0" i="0" u="none" strike="noStrike" kern="1200" cap="none" spc="0" normalizeH="0" baseline="0" noProof="0" dirty="0">
              <a:ln>
                <a:noFill/>
              </a:ln>
              <a:solidFill>
                <a:srgbClr val="002060"/>
              </a:solidFill>
              <a:effectLst/>
              <a:uLnTx/>
              <a:uFillTx/>
              <a:latin typeface="Calibri" panose="020F0502020204030204"/>
              <a:ea typeface="Calibri"/>
              <a:cs typeface="Calibri"/>
            </a:endParaRPr>
          </a:p>
        </p:txBody>
      </p:sp>
      <p:pic>
        <p:nvPicPr>
          <p:cNvPr id="4" name="Picture 3" descr="Map&#10;&#10;Description automatically generated">
            <a:extLst>
              <a:ext uri="{FF2B5EF4-FFF2-40B4-BE49-F238E27FC236}">
                <a16:creationId xmlns:a16="http://schemas.microsoft.com/office/drawing/2014/main" id="{CBD1D612-E201-FA42-796B-67F33E220ECA}"/>
              </a:ext>
            </a:extLst>
          </p:cNvPr>
          <p:cNvPicPr>
            <a:picLocks noChangeAspect="1"/>
          </p:cNvPicPr>
          <p:nvPr/>
        </p:nvPicPr>
        <p:blipFill>
          <a:blip r:embed="rId3"/>
          <a:stretch>
            <a:fillRect/>
          </a:stretch>
        </p:blipFill>
        <p:spPr>
          <a:xfrm>
            <a:off x="4096204" y="1300445"/>
            <a:ext cx="7945373" cy="3538283"/>
          </a:xfrm>
          <a:prstGeom prst="rect">
            <a:avLst/>
          </a:prstGeom>
          <a:ln>
            <a:solidFill>
              <a:schemeClr val="tx1"/>
            </a:solidFill>
          </a:ln>
        </p:spPr>
      </p:pic>
      <p:pic>
        <p:nvPicPr>
          <p:cNvPr id="5" name="Picture 5">
            <a:extLst>
              <a:ext uri="{FF2B5EF4-FFF2-40B4-BE49-F238E27FC236}">
                <a16:creationId xmlns:a16="http://schemas.microsoft.com/office/drawing/2014/main" id="{A1B701E7-AD06-B499-F276-EB43300146A0}"/>
              </a:ext>
            </a:extLst>
          </p:cNvPr>
          <p:cNvPicPr>
            <a:picLocks noChangeAspect="1"/>
          </p:cNvPicPr>
          <p:nvPr/>
        </p:nvPicPr>
        <p:blipFill>
          <a:blip r:embed="rId4"/>
          <a:stretch>
            <a:fillRect/>
          </a:stretch>
        </p:blipFill>
        <p:spPr>
          <a:xfrm>
            <a:off x="4096203" y="4838728"/>
            <a:ext cx="7945374" cy="640564"/>
          </a:xfrm>
          <a:prstGeom prst="rect">
            <a:avLst/>
          </a:prstGeom>
        </p:spPr>
      </p:pic>
      <p:pic>
        <p:nvPicPr>
          <p:cNvPr id="6" name="Picture 4" descr="Map&#10;&#10;Description automatically generated">
            <a:extLst>
              <a:ext uri="{FF2B5EF4-FFF2-40B4-BE49-F238E27FC236}">
                <a16:creationId xmlns:a16="http://schemas.microsoft.com/office/drawing/2014/main" id="{8632B53D-6189-9A77-2D46-3EA010043BD1}"/>
              </a:ext>
            </a:extLst>
          </p:cNvPr>
          <p:cNvPicPr>
            <a:picLocks noChangeAspect="1"/>
          </p:cNvPicPr>
          <p:nvPr/>
        </p:nvPicPr>
        <p:blipFill rotWithShape="1">
          <a:blip r:embed="rId5"/>
          <a:srcRect l="10543" t="5966"/>
          <a:stretch/>
        </p:blipFill>
        <p:spPr>
          <a:xfrm>
            <a:off x="280949" y="1300445"/>
            <a:ext cx="3258006" cy="1575281"/>
          </a:xfrm>
          <a:prstGeom prst="rect">
            <a:avLst/>
          </a:prstGeom>
          <a:ln>
            <a:solidFill>
              <a:schemeClr val="tx1"/>
            </a:solidFill>
          </a:ln>
        </p:spPr>
      </p:pic>
      <p:sp>
        <p:nvSpPr>
          <p:cNvPr id="7" name="TextBox 6">
            <a:extLst>
              <a:ext uri="{FF2B5EF4-FFF2-40B4-BE49-F238E27FC236}">
                <a16:creationId xmlns:a16="http://schemas.microsoft.com/office/drawing/2014/main" id="{6BD1C0F0-BE4C-0AAE-965B-3CF6930AC713}"/>
              </a:ext>
            </a:extLst>
          </p:cNvPr>
          <p:cNvSpPr txBox="1"/>
          <p:nvPr/>
        </p:nvSpPr>
        <p:spPr>
          <a:xfrm>
            <a:off x="938495" y="3094563"/>
            <a:ext cx="704675" cy="369332"/>
          </a:xfrm>
          <a:prstGeom prst="rect">
            <a:avLst/>
          </a:prstGeom>
          <a:solidFill>
            <a:schemeClr val="bg1">
              <a:lumMod val="95000"/>
            </a:schemeClr>
          </a:solidFill>
          <a:ln>
            <a:solidFill>
              <a:schemeClr val="bg2"/>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t>2017</a:t>
            </a:r>
          </a:p>
        </p:txBody>
      </p:sp>
      <p:sp>
        <p:nvSpPr>
          <p:cNvPr id="8" name="TextBox 7">
            <a:extLst>
              <a:ext uri="{FF2B5EF4-FFF2-40B4-BE49-F238E27FC236}">
                <a16:creationId xmlns:a16="http://schemas.microsoft.com/office/drawing/2014/main" id="{4161283A-DC7F-CD3F-C3E2-9AC16DEA6F4F}"/>
              </a:ext>
            </a:extLst>
          </p:cNvPr>
          <p:cNvSpPr txBox="1"/>
          <p:nvPr/>
        </p:nvSpPr>
        <p:spPr>
          <a:xfrm>
            <a:off x="9741817" y="6318984"/>
            <a:ext cx="704675" cy="369332"/>
          </a:xfrm>
          <a:prstGeom prst="rect">
            <a:avLst/>
          </a:prstGeom>
          <a:solidFill>
            <a:schemeClr val="bg1">
              <a:lumMod val="95000"/>
            </a:schemeClr>
          </a:solidFill>
          <a:ln>
            <a:solidFill>
              <a:schemeClr val="bg2"/>
            </a:solidFill>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a:t>2020</a:t>
            </a:r>
          </a:p>
        </p:txBody>
      </p:sp>
    </p:spTree>
    <p:extLst>
      <p:ext uri="{BB962C8B-B14F-4D97-AF65-F5344CB8AC3E}">
        <p14:creationId xmlns:p14="http://schemas.microsoft.com/office/powerpoint/2010/main" val="378773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2453"/>
            <a:ext cx="11125200" cy="1325563"/>
          </a:xfrm>
        </p:spPr>
        <p:txBody>
          <a:bodyPr/>
          <a:lstStyle/>
          <a:p>
            <a:r>
              <a:rPr lang="es" sz="4400" b="1" dirty="0">
                <a:solidFill>
                  <a:srgbClr val="194869"/>
                </a:solidFill>
                <a:latin typeface="Calibri"/>
                <a:cs typeface="Calibri Light"/>
              </a:rPr>
              <a:t>Se debe acelerar la implementación de la GIRH</a:t>
            </a:r>
            <a:endParaRPr lang="en-US" dirty="0"/>
          </a:p>
        </p:txBody>
      </p:sp>
      <p:pic>
        <p:nvPicPr>
          <p:cNvPr id="6" name="Picture 8">
            <a:extLst>
              <a:ext uri="{FF2B5EF4-FFF2-40B4-BE49-F238E27FC236}">
                <a16:creationId xmlns:a16="http://schemas.microsoft.com/office/drawing/2014/main" id="{E60AA7DE-A91B-3ACA-5E31-C3EAF5AE06E4}"/>
              </a:ext>
            </a:extLst>
          </p:cNvPr>
          <p:cNvPicPr>
            <a:picLocks noChangeAspect="1"/>
          </p:cNvPicPr>
          <p:nvPr/>
        </p:nvPicPr>
        <p:blipFill>
          <a:blip r:embed="rId5"/>
          <a:srcRect/>
          <a:stretch/>
        </p:blipFill>
        <p:spPr>
          <a:xfrm>
            <a:off x="1031162" y="1690688"/>
            <a:ext cx="5292238" cy="3932816"/>
          </a:xfrm>
          <a:prstGeom prst="rect">
            <a:avLst/>
          </a:prstGeom>
        </p:spPr>
      </p:pic>
      <p:sp>
        <p:nvSpPr>
          <p:cNvPr id="9" name="TextBox 8">
            <a:extLst>
              <a:ext uri="{FF2B5EF4-FFF2-40B4-BE49-F238E27FC236}">
                <a16:creationId xmlns:a16="http://schemas.microsoft.com/office/drawing/2014/main" id="{3BA7603A-46E6-3583-58E1-1389D8C5D481}"/>
              </a:ext>
            </a:extLst>
          </p:cNvPr>
          <p:cNvSpPr txBox="1"/>
          <p:nvPr/>
        </p:nvSpPr>
        <p:spPr>
          <a:xfrm>
            <a:off x="6853949" y="1688016"/>
            <a:ext cx="4860438" cy="5016758"/>
          </a:xfrm>
          <a:prstGeom prst="rect">
            <a:avLst/>
          </a:prstGeom>
          <a:noFill/>
        </p:spPr>
        <p:txBody>
          <a:bodyPr wrap="square">
            <a:spAutoFit/>
          </a:bodyPr>
          <a:lstStyle/>
          <a:p>
            <a:pPr marL="285750" indent="-285750" algn="l" rtl="0" fontAlgn="base">
              <a:buFont typeface="Arial" panose="020B0604020202020204" pitchFamily="34" charset="0"/>
              <a:buChar char="•"/>
            </a:pPr>
            <a:r>
              <a:rPr lang="fr-FR" sz="3200" i="0" u="none" strike="noStrike" dirty="0">
                <a:solidFill>
                  <a:srgbClr val="20A6CA"/>
                </a:solidFill>
                <a:effectLst/>
                <a:latin typeface="Calibri" panose="020F0502020204030204" pitchFamily="34" charset="0"/>
              </a:rPr>
              <a:t>107 </a:t>
            </a:r>
            <a:r>
              <a:rPr lang="fr-FR" sz="3200" i="0" u="none" strike="noStrike" dirty="0" err="1">
                <a:solidFill>
                  <a:srgbClr val="20A6CA"/>
                </a:solidFill>
                <a:effectLst/>
                <a:latin typeface="Calibri" panose="020F0502020204030204" pitchFamily="34" charset="0"/>
              </a:rPr>
              <a:t>países</a:t>
            </a:r>
            <a:r>
              <a:rPr lang="fr-FR" sz="3200" i="0" u="none" strike="noStrike" dirty="0">
                <a:solidFill>
                  <a:srgbClr val="20A6CA"/>
                </a:solidFill>
                <a:effectLst/>
                <a:latin typeface="Calibri" panose="020F0502020204030204" pitchFamily="34" charset="0"/>
              </a:rPr>
              <a:t> no </a:t>
            </a:r>
            <a:r>
              <a:rPr lang="fr-FR" sz="3200" i="0" u="none" strike="noStrike" dirty="0" err="1">
                <a:solidFill>
                  <a:srgbClr val="20A6CA"/>
                </a:solidFill>
                <a:effectLst/>
                <a:latin typeface="Calibri" panose="020F0502020204030204" pitchFamily="34" charset="0"/>
              </a:rPr>
              <a:t>están</a:t>
            </a:r>
            <a:r>
              <a:rPr lang="fr-FR" sz="3200" i="0" u="none" strike="noStrike" dirty="0">
                <a:solidFill>
                  <a:srgbClr val="20A6CA"/>
                </a:solidFill>
                <a:effectLst/>
                <a:latin typeface="Calibri" panose="020F0502020204030204" pitchFamily="34" charset="0"/>
              </a:rPr>
              <a:t> en </a:t>
            </a:r>
            <a:r>
              <a:rPr lang="fr-FR" sz="3200" i="0" u="none" strike="noStrike" dirty="0" err="1">
                <a:solidFill>
                  <a:srgbClr val="20A6CA"/>
                </a:solidFill>
                <a:effectLst/>
                <a:latin typeface="Calibri" panose="020F0502020204030204" pitchFamily="34" charset="0"/>
              </a:rPr>
              <a:t>camino</a:t>
            </a:r>
            <a:r>
              <a:rPr lang="fr-FR" sz="3200" i="0" u="none" strike="noStrike" dirty="0">
                <a:solidFill>
                  <a:srgbClr val="20A6CA"/>
                </a:solidFill>
                <a:effectLst/>
                <a:latin typeface="Calibri" panose="020F0502020204030204" pitchFamily="34" charset="0"/>
              </a:rPr>
              <a:t> de </a:t>
            </a:r>
            <a:r>
              <a:rPr lang="fr-FR" sz="3200" i="0" u="none" strike="noStrike" dirty="0" err="1">
                <a:solidFill>
                  <a:srgbClr val="20A6CA"/>
                </a:solidFill>
                <a:effectLst/>
                <a:latin typeface="Calibri" panose="020F0502020204030204" pitchFamily="34" charset="0"/>
              </a:rPr>
              <a:t>tener</a:t>
            </a:r>
            <a:r>
              <a:rPr lang="fr-FR" sz="3200" i="0" u="none" strike="noStrike" dirty="0">
                <a:solidFill>
                  <a:srgbClr val="20A6CA"/>
                </a:solidFill>
                <a:effectLst/>
                <a:latin typeface="Calibri" panose="020F0502020204030204" pitchFamily="34" charset="0"/>
              </a:rPr>
              <a:t> </a:t>
            </a:r>
            <a:r>
              <a:rPr lang="fr-FR" sz="3200" i="0" u="none" strike="noStrike" dirty="0" err="1">
                <a:solidFill>
                  <a:srgbClr val="20A6CA"/>
                </a:solidFill>
                <a:effectLst/>
                <a:latin typeface="Calibri" panose="020F0502020204030204" pitchFamily="34" charset="0"/>
              </a:rPr>
              <a:t>recursos</a:t>
            </a:r>
            <a:r>
              <a:rPr lang="fr-FR" sz="3200" i="0" u="none" strike="noStrike" dirty="0">
                <a:solidFill>
                  <a:srgbClr val="20A6CA"/>
                </a:solidFill>
                <a:effectLst/>
                <a:latin typeface="Calibri" panose="020F0502020204030204" pitchFamily="34" charset="0"/>
              </a:rPr>
              <a:t> </a:t>
            </a:r>
            <a:r>
              <a:rPr lang="fr-FR" sz="3200" i="0" u="none" strike="noStrike" dirty="0" err="1">
                <a:solidFill>
                  <a:srgbClr val="20A6CA"/>
                </a:solidFill>
                <a:effectLst/>
                <a:latin typeface="Calibri" panose="020F0502020204030204" pitchFamily="34" charset="0"/>
              </a:rPr>
              <a:t>hídricos</a:t>
            </a:r>
            <a:r>
              <a:rPr lang="fr-FR" sz="3200" i="0" u="none" strike="noStrike" dirty="0">
                <a:solidFill>
                  <a:srgbClr val="20A6CA"/>
                </a:solidFill>
                <a:effectLst/>
                <a:latin typeface="Calibri" panose="020F0502020204030204" pitchFamily="34" charset="0"/>
              </a:rPr>
              <a:t> </a:t>
            </a:r>
            <a:r>
              <a:rPr lang="fr-FR" sz="3200" i="0" u="none" strike="noStrike" dirty="0" err="1">
                <a:solidFill>
                  <a:srgbClr val="20A6CA"/>
                </a:solidFill>
                <a:effectLst/>
                <a:latin typeface="Calibri" panose="020F0502020204030204" pitchFamily="34" charset="0"/>
              </a:rPr>
              <a:t>gestionados</a:t>
            </a:r>
            <a:r>
              <a:rPr lang="fr-FR" sz="3200" i="0" u="none" strike="noStrike" dirty="0">
                <a:solidFill>
                  <a:srgbClr val="20A6CA"/>
                </a:solidFill>
                <a:effectLst/>
                <a:latin typeface="Calibri" panose="020F0502020204030204" pitchFamily="34" charset="0"/>
              </a:rPr>
              <a:t> de forma </a:t>
            </a:r>
            <a:r>
              <a:rPr lang="fr-FR" sz="3200" i="0" u="none" strike="noStrike" dirty="0" err="1">
                <a:solidFill>
                  <a:srgbClr val="20A6CA"/>
                </a:solidFill>
                <a:effectLst/>
                <a:latin typeface="Calibri" panose="020F0502020204030204" pitchFamily="34" charset="0"/>
              </a:rPr>
              <a:t>sostenible</a:t>
            </a:r>
            <a:r>
              <a:rPr lang="fr-FR" sz="3200" i="0" u="none" strike="noStrike" dirty="0">
                <a:solidFill>
                  <a:srgbClr val="20A6CA"/>
                </a:solidFill>
                <a:effectLst/>
                <a:latin typeface="Calibri" panose="020F0502020204030204" pitchFamily="34" charset="0"/>
              </a:rPr>
              <a:t> para 2030.  </a:t>
            </a:r>
            <a:r>
              <a:rPr lang="en-US" sz="3200" i="0" dirty="0">
                <a:solidFill>
                  <a:srgbClr val="20A6CA"/>
                </a:solidFill>
                <a:effectLst/>
                <a:latin typeface="Calibri" panose="020F0502020204030204" pitchFamily="34" charset="0"/>
              </a:rPr>
              <a:t>​</a:t>
            </a:r>
            <a:endParaRPr lang="en-US" sz="3200" i="0" dirty="0">
              <a:solidFill>
                <a:srgbClr val="000000"/>
              </a:solidFill>
              <a:effectLst/>
              <a:latin typeface="Segoe UI" panose="020B0502040204020203" pitchFamily="34" charset="0"/>
            </a:endParaRPr>
          </a:p>
          <a:p>
            <a:pPr algn="l" rtl="0" fontAlgn="base">
              <a:buFont typeface="Arial" panose="020B0604020202020204" pitchFamily="34" charset="0"/>
              <a:buChar char="•"/>
            </a:pPr>
            <a:endParaRPr lang="fr-FR" sz="320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FR" sz="3200" i="0" u="none" strike="noStrike" dirty="0">
                <a:solidFill>
                  <a:srgbClr val="20A6CA"/>
                </a:solidFill>
                <a:effectLst/>
                <a:latin typeface="Calibri" panose="020F0502020204030204" pitchFamily="34" charset="0"/>
              </a:rPr>
              <a:t>A </a:t>
            </a:r>
            <a:r>
              <a:rPr lang="fr-FR" sz="3200" i="0" u="none" strike="noStrike" dirty="0" err="1">
                <a:solidFill>
                  <a:srgbClr val="20A6CA"/>
                </a:solidFill>
                <a:effectLst/>
                <a:latin typeface="Calibri" panose="020F0502020204030204" pitchFamily="34" charset="0"/>
              </a:rPr>
              <a:t>nivel</a:t>
            </a:r>
            <a:r>
              <a:rPr lang="fr-FR" sz="3200" i="0" u="none" strike="noStrike" dirty="0">
                <a:solidFill>
                  <a:srgbClr val="20A6CA"/>
                </a:solidFill>
                <a:effectLst/>
                <a:latin typeface="Calibri" panose="020F0502020204030204" pitchFamily="34" charset="0"/>
              </a:rPr>
              <a:t> </a:t>
            </a:r>
            <a:r>
              <a:rPr lang="fr-FR" sz="3200" i="0" u="none" strike="noStrike" dirty="0" err="1">
                <a:solidFill>
                  <a:srgbClr val="20A6CA"/>
                </a:solidFill>
                <a:effectLst/>
                <a:latin typeface="Calibri" panose="020F0502020204030204" pitchFamily="34" charset="0"/>
              </a:rPr>
              <a:t>mundial</a:t>
            </a:r>
            <a:r>
              <a:rPr lang="fr-FR" sz="3200" i="0" u="none" strike="noStrike" dirty="0">
                <a:solidFill>
                  <a:srgbClr val="20A6CA"/>
                </a:solidFill>
                <a:effectLst/>
                <a:latin typeface="Calibri" panose="020F0502020204030204" pitchFamily="34" charset="0"/>
              </a:rPr>
              <a:t>, la </a:t>
            </a:r>
            <a:r>
              <a:rPr lang="fr-FR" sz="3200" i="0" u="none" strike="noStrike" dirty="0" err="1">
                <a:solidFill>
                  <a:srgbClr val="20A6CA"/>
                </a:solidFill>
                <a:effectLst/>
                <a:latin typeface="Calibri" panose="020F0502020204030204" pitchFamily="34" charset="0"/>
              </a:rPr>
              <a:t>tasa</a:t>
            </a:r>
            <a:r>
              <a:rPr lang="fr-FR" sz="3200" i="0" u="none" strike="noStrike" dirty="0">
                <a:solidFill>
                  <a:srgbClr val="20A6CA"/>
                </a:solidFill>
                <a:effectLst/>
                <a:latin typeface="Calibri" panose="020F0502020204030204" pitchFamily="34" charset="0"/>
              </a:rPr>
              <a:t> </a:t>
            </a:r>
            <a:r>
              <a:rPr lang="fr-FR" sz="3200" i="0" u="none" strike="noStrike" dirty="0" err="1">
                <a:solidFill>
                  <a:srgbClr val="20A6CA"/>
                </a:solidFill>
                <a:effectLst/>
                <a:latin typeface="Calibri" panose="020F0502020204030204" pitchFamily="34" charset="0"/>
              </a:rPr>
              <a:t>actual</a:t>
            </a:r>
            <a:r>
              <a:rPr lang="fr-FR" sz="3200" i="0" u="none" strike="noStrike" dirty="0">
                <a:solidFill>
                  <a:srgbClr val="20A6CA"/>
                </a:solidFill>
                <a:effectLst/>
                <a:latin typeface="Calibri" panose="020F0502020204030204" pitchFamily="34" charset="0"/>
              </a:rPr>
              <a:t> de </a:t>
            </a:r>
            <a:r>
              <a:rPr lang="fr-FR" sz="3200" i="0" u="none" strike="noStrike" dirty="0" err="1">
                <a:solidFill>
                  <a:srgbClr val="20A6CA"/>
                </a:solidFill>
                <a:effectLst/>
                <a:latin typeface="Calibri" panose="020F0502020204030204" pitchFamily="34" charset="0"/>
              </a:rPr>
              <a:t>progreso</a:t>
            </a:r>
            <a:r>
              <a:rPr lang="fr-FR" sz="3200" i="0" u="none" strike="noStrike" dirty="0">
                <a:solidFill>
                  <a:srgbClr val="20A6CA"/>
                </a:solidFill>
                <a:effectLst/>
                <a:latin typeface="Calibri" panose="020F0502020204030204" pitchFamily="34" charset="0"/>
              </a:rPr>
              <a:t> </a:t>
            </a:r>
            <a:r>
              <a:rPr lang="fr-FR" sz="3200" i="0" u="none" strike="noStrike" dirty="0" err="1">
                <a:solidFill>
                  <a:srgbClr val="20A6CA"/>
                </a:solidFill>
                <a:effectLst/>
                <a:latin typeface="Calibri" panose="020F0502020204030204" pitchFamily="34" charset="0"/>
              </a:rPr>
              <a:t>debe</a:t>
            </a:r>
            <a:r>
              <a:rPr lang="fr-FR" sz="3200" i="0" u="none" strike="noStrike" dirty="0">
                <a:solidFill>
                  <a:srgbClr val="20A6CA"/>
                </a:solidFill>
                <a:effectLst/>
                <a:latin typeface="Calibri" panose="020F0502020204030204" pitchFamily="34" charset="0"/>
              </a:rPr>
              <a:t> </a:t>
            </a:r>
            <a:r>
              <a:rPr lang="fr-FR" sz="3200" i="0" u="none" strike="noStrike" dirty="0" err="1">
                <a:solidFill>
                  <a:srgbClr val="20A6CA"/>
                </a:solidFill>
                <a:effectLst/>
                <a:latin typeface="Calibri" panose="020F0502020204030204" pitchFamily="34" charset="0"/>
              </a:rPr>
              <a:t>duplicarse</a:t>
            </a:r>
            <a:r>
              <a:rPr lang="fr-FR" sz="3200" i="0" u="none" strike="noStrike" dirty="0">
                <a:solidFill>
                  <a:srgbClr val="20A6CA"/>
                </a:solidFill>
                <a:effectLst/>
                <a:latin typeface="Calibri" panose="020F0502020204030204" pitchFamily="34" charset="0"/>
              </a:rPr>
              <a:t>. </a:t>
            </a:r>
            <a:endParaRPr lang="en-US" sz="3200" i="0" dirty="0">
              <a:solidFill>
                <a:srgbClr val="000000"/>
              </a:solidFill>
              <a:effectLst/>
              <a:latin typeface="Segoe UI" panose="020B0502040204020203" pitchFamily="34" charset="0"/>
            </a:endParaRPr>
          </a:p>
          <a:p>
            <a:pPr marL="285750" indent="-285750">
              <a:buFont typeface="Arial" panose="020B0604020202020204" pitchFamily="34" charset="0"/>
              <a:buChar char="•"/>
            </a:pPr>
            <a:endParaRPr lang="en-US" sz="3200" dirty="0"/>
          </a:p>
        </p:txBody>
      </p:sp>
    </p:spTree>
    <p:custDataLst>
      <p:tags r:id="rId1"/>
    </p:custDataLst>
    <p:extLst>
      <p:ext uri="{BB962C8B-B14F-4D97-AF65-F5344CB8AC3E}">
        <p14:creationId xmlns:p14="http://schemas.microsoft.com/office/powerpoint/2010/main" val="332524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6950BFC3-D8DA-4A85-94F7-54DA5524770B}">
      <p188:commentRel xmlns:p188="http://schemas.microsoft.com/office/powerpoint/2018/8/main" r:id="rId4"/>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p:txBody>
          <a:bodyPr/>
          <a:lstStyle/>
          <a:p>
            <a:r>
              <a:rPr lang="es" sz="4400" b="1" dirty="0">
                <a:solidFill>
                  <a:srgbClr val="194869"/>
                </a:solidFill>
                <a:latin typeface="Calibri"/>
                <a:cs typeface="Calibri Light"/>
              </a:rPr>
              <a:t>Informes mundiales y regionales</a:t>
            </a:r>
            <a:endParaRPr lang="en-US" dirty="0"/>
          </a:p>
        </p:txBody>
      </p:sp>
      <p:pic>
        <p:nvPicPr>
          <p:cNvPr id="8" name="Picture 9" descr="A picture containing text, sign, screenshot&#10;&#10;Description automatically generated">
            <a:extLst>
              <a:ext uri="{FF2B5EF4-FFF2-40B4-BE49-F238E27FC236}">
                <a16:creationId xmlns:a16="http://schemas.microsoft.com/office/drawing/2014/main" id="{FA07DE03-CA6E-AC0F-0FE7-1DD5AFED7427}"/>
              </a:ext>
            </a:extLst>
          </p:cNvPr>
          <p:cNvPicPr>
            <a:picLocks noChangeAspect="1"/>
          </p:cNvPicPr>
          <p:nvPr/>
        </p:nvPicPr>
        <p:blipFill>
          <a:blip r:embed="rId4"/>
          <a:stretch>
            <a:fillRect/>
          </a:stretch>
        </p:blipFill>
        <p:spPr>
          <a:xfrm>
            <a:off x="989013" y="1844675"/>
            <a:ext cx="3141663" cy="4449763"/>
          </a:xfrm>
          <a:prstGeom prst="rect">
            <a:avLst/>
          </a:prstGeom>
        </p:spPr>
      </p:pic>
      <p:pic>
        <p:nvPicPr>
          <p:cNvPr id="9" name="Picture 10" descr="Graphical user interface, website&#10;&#10;Description automatically generated">
            <a:extLst>
              <a:ext uri="{FF2B5EF4-FFF2-40B4-BE49-F238E27FC236}">
                <a16:creationId xmlns:a16="http://schemas.microsoft.com/office/drawing/2014/main" id="{27549F4F-E33E-0BE0-528E-F777A52F3EC9}"/>
              </a:ext>
            </a:extLst>
          </p:cNvPr>
          <p:cNvPicPr>
            <a:picLocks noChangeAspect="1"/>
          </p:cNvPicPr>
          <p:nvPr/>
        </p:nvPicPr>
        <p:blipFill>
          <a:blip r:embed="rId5"/>
          <a:stretch>
            <a:fillRect/>
          </a:stretch>
        </p:blipFill>
        <p:spPr>
          <a:xfrm>
            <a:off x="4758061" y="1635918"/>
            <a:ext cx="1862805" cy="2638425"/>
          </a:xfrm>
          <a:prstGeom prst="rect">
            <a:avLst/>
          </a:prstGeom>
        </p:spPr>
      </p:pic>
      <p:pic>
        <p:nvPicPr>
          <p:cNvPr id="11" name="Picture 5" descr="Graphical user interface&#10;&#10;Description automatically generated">
            <a:extLst>
              <a:ext uri="{FF2B5EF4-FFF2-40B4-BE49-F238E27FC236}">
                <a16:creationId xmlns:a16="http://schemas.microsoft.com/office/drawing/2014/main" id="{B27AC4F9-E740-054A-A9C6-A755BC09D72D}"/>
              </a:ext>
            </a:extLst>
          </p:cNvPr>
          <p:cNvPicPr>
            <a:picLocks noChangeAspect="1"/>
          </p:cNvPicPr>
          <p:nvPr/>
        </p:nvPicPr>
        <p:blipFill>
          <a:blip r:embed="rId6"/>
          <a:stretch>
            <a:fillRect/>
          </a:stretch>
        </p:blipFill>
        <p:spPr>
          <a:xfrm>
            <a:off x="6852248" y="1635918"/>
            <a:ext cx="1860550" cy="2638425"/>
          </a:xfrm>
          <a:prstGeom prst="rect">
            <a:avLst/>
          </a:prstGeom>
        </p:spPr>
      </p:pic>
      <p:pic>
        <p:nvPicPr>
          <p:cNvPr id="12" name="Picture 8" descr="Text, website&#10;&#10;Description automatically generated">
            <a:extLst>
              <a:ext uri="{FF2B5EF4-FFF2-40B4-BE49-F238E27FC236}">
                <a16:creationId xmlns:a16="http://schemas.microsoft.com/office/drawing/2014/main" id="{E7863D9E-181A-87A4-1516-CA7A5FB2FA24}"/>
              </a:ext>
            </a:extLst>
          </p:cNvPr>
          <p:cNvPicPr>
            <a:picLocks noChangeAspect="1"/>
          </p:cNvPicPr>
          <p:nvPr/>
        </p:nvPicPr>
        <p:blipFill>
          <a:blip r:embed="rId7"/>
          <a:stretch>
            <a:fillRect/>
          </a:stretch>
        </p:blipFill>
        <p:spPr>
          <a:xfrm>
            <a:off x="9104611" y="1635918"/>
            <a:ext cx="1857375" cy="2638425"/>
          </a:xfrm>
          <a:prstGeom prst="rect">
            <a:avLst/>
          </a:prstGeom>
        </p:spPr>
      </p:pic>
      <p:pic>
        <p:nvPicPr>
          <p:cNvPr id="13" name="Picture 6" descr="A picture containing calendar&#10;&#10;Description automatically generated">
            <a:extLst>
              <a:ext uri="{FF2B5EF4-FFF2-40B4-BE49-F238E27FC236}">
                <a16:creationId xmlns:a16="http://schemas.microsoft.com/office/drawing/2014/main" id="{1A343F45-C6E7-5535-A9FE-C24A21B6D224}"/>
              </a:ext>
            </a:extLst>
          </p:cNvPr>
          <p:cNvPicPr>
            <a:picLocks noChangeAspect="1"/>
          </p:cNvPicPr>
          <p:nvPr/>
        </p:nvPicPr>
        <p:blipFill>
          <a:blip r:embed="rId8"/>
          <a:stretch>
            <a:fillRect/>
          </a:stretch>
        </p:blipFill>
        <p:spPr>
          <a:xfrm>
            <a:off x="4945283" y="4320548"/>
            <a:ext cx="1488360" cy="2123187"/>
          </a:xfrm>
          <a:prstGeom prst="rect">
            <a:avLst/>
          </a:prstGeom>
        </p:spPr>
      </p:pic>
      <p:pic>
        <p:nvPicPr>
          <p:cNvPr id="14" name="Picture 4" descr="A picture containing text&#10;&#10;Description automatically generated">
            <a:extLst>
              <a:ext uri="{FF2B5EF4-FFF2-40B4-BE49-F238E27FC236}">
                <a16:creationId xmlns:a16="http://schemas.microsoft.com/office/drawing/2014/main" id="{D3596846-54F4-2803-27B8-550C59C62EFD}"/>
              </a:ext>
            </a:extLst>
          </p:cNvPr>
          <p:cNvPicPr>
            <a:picLocks noChangeAspect="1"/>
          </p:cNvPicPr>
          <p:nvPr/>
        </p:nvPicPr>
        <p:blipFill>
          <a:blip r:embed="rId9"/>
          <a:stretch>
            <a:fillRect/>
          </a:stretch>
        </p:blipFill>
        <p:spPr>
          <a:xfrm>
            <a:off x="6961148" y="4274343"/>
            <a:ext cx="1652897" cy="2379565"/>
          </a:xfrm>
          <a:prstGeom prst="rect">
            <a:avLst/>
          </a:prstGeom>
        </p:spPr>
      </p:pic>
      <p:pic>
        <p:nvPicPr>
          <p:cNvPr id="15" name="Picture 7" descr="Graphical user interface&#10;&#10;Description automatically generated">
            <a:extLst>
              <a:ext uri="{FF2B5EF4-FFF2-40B4-BE49-F238E27FC236}">
                <a16:creationId xmlns:a16="http://schemas.microsoft.com/office/drawing/2014/main" id="{4D46580B-36B4-F55F-2A36-B3839852E5DC}"/>
              </a:ext>
            </a:extLst>
          </p:cNvPr>
          <p:cNvPicPr>
            <a:picLocks noChangeAspect="1"/>
          </p:cNvPicPr>
          <p:nvPr/>
        </p:nvPicPr>
        <p:blipFill>
          <a:blip r:embed="rId10"/>
          <a:stretch>
            <a:fillRect/>
          </a:stretch>
        </p:blipFill>
        <p:spPr>
          <a:xfrm>
            <a:off x="9210740" y="4274343"/>
            <a:ext cx="1641084" cy="2347156"/>
          </a:xfrm>
          <a:prstGeom prst="rect">
            <a:avLst/>
          </a:prstGeom>
        </p:spPr>
      </p:pic>
    </p:spTree>
    <p:custDataLst>
      <p:tags r:id="rId1"/>
    </p:custDataLst>
    <p:extLst>
      <p:ext uri="{BB962C8B-B14F-4D97-AF65-F5344CB8AC3E}">
        <p14:creationId xmlns:p14="http://schemas.microsoft.com/office/powerpoint/2010/main" val="418799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01FF2-533B-194D-9489-F416E60500B3}"/>
              </a:ext>
            </a:extLst>
          </p:cNvPr>
          <p:cNvSpPr txBox="1">
            <a:spLocks/>
          </p:cNvSpPr>
          <p:nvPr/>
        </p:nvSpPr>
        <p:spPr>
          <a:xfrm>
            <a:off x="1556182" y="1018092"/>
            <a:ext cx="9079635" cy="911308"/>
          </a:xfrm>
          <a:prstGeom prst="rect">
            <a:avLst/>
          </a:prstGeom>
        </p:spPr>
        <p:txBody>
          <a:bodyPr/>
          <a:lstStyle>
            <a:lvl1pPr algn="l" defTabSz="914400" rtl="0" eaLnBrk="1" latinLnBrk="0" hangingPunct="1">
              <a:lnSpc>
                <a:spcPct val="90000"/>
              </a:lnSpc>
              <a:spcBef>
                <a:spcPct val="0"/>
              </a:spcBef>
              <a:buNone/>
              <a:defRPr sz="4400" b="1" i="0" kern="1200">
                <a:solidFill>
                  <a:schemeClr val="accent1"/>
                </a:solidFill>
                <a:latin typeface="MetaPro-Bold" panose="020B0504030101020102" pitchFamily="34" charset="0"/>
                <a:ea typeface="+mj-ea"/>
                <a:cs typeface="+mj-cs"/>
              </a:defRPr>
            </a:lvl1pPr>
          </a:lstStyle>
          <a:p>
            <a:pPr algn="ctr"/>
            <a:r>
              <a:rPr lang="es" sz="4000" b="1" dirty="0">
                <a:solidFill>
                  <a:srgbClr val="194869"/>
                </a:solidFill>
                <a:latin typeface="Calibri"/>
                <a:cs typeface="Calibri Light"/>
              </a:rPr>
              <a:t>Resumen: enlaces a recursos útiles </a:t>
            </a:r>
            <a:endParaRPr lang="en-US" sz="4000" dirty="0">
              <a:latin typeface="Calibri" panose="020F0502020204030204" pitchFamily="34" charset="0"/>
              <a:cs typeface="Calibri" panose="020F0502020204030204" pitchFamily="34" charset="0"/>
            </a:endParaRPr>
          </a:p>
        </p:txBody>
      </p:sp>
      <p:pic>
        <p:nvPicPr>
          <p:cNvPr id="3" name="Picture 2" descr="A picture containing text, outdoor, sign&#10;&#10;Description automatically generated">
            <a:extLst>
              <a:ext uri="{FF2B5EF4-FFF2-40B4-BE49-F238E27FC236}">
                <a16:creationId xmlns:a16="http://schemas.microsoft.com/office/drawing/2014/main" id="{794BC837-FAFB-D7CE-FF7B-71A902CE65A0}"/>
              </a:ext>
            </a:extLst>
          </p:cNvPr>
          <p:cNvPicPr>
            <a:picLocks noChangeAspect="1"/>
          </p:cNvPicPr>
          <p:nvPr/>
        </p:nvPicPr>
        <p:blipFill>
          <a:blip r:embed="rId3"/>
          <a:stretch>
            <a:fillRect/>
          </a:stretch>
        </p:blipFill>
        <p:spPr>
          <a:xfrm>
            <a:off x="10456472" y="294942"/>
            <a:ext cx="1414564" cy="1178804"/>
          </a:xfrm>
          <a:prstGeom prst="rect">
            <a:avLst/>
          </a:prstGeom>
        </p:spPr>
      </p:pic>
      <p:graphicFrame>
        <p:nvGraphicFramePr>
          <p:cNvPr id="5" name="Content Placeholder 2">
            <a:extLst>
              <a:ext uri="{FF2B5EF4-FFF2-40B4-BE49-F238E27FC236}">
                <a16:creationId xmlns:a16="http://schemas.microsoft.com/office/drawing/2014/main" id="{9AD86563-32F9-9E3B-EEF1-D6DFFCDBE7C8}"/>
              </a:ext>
            </a:extLst>
          </p:cNvPr>
          <p:cNvGraphicFramePr>
            <a:graphicFrameLocks/>
          </p:cNvGraphicFramePr>
          <p:nvPr>
            <p:extLst>
              <p:ext uri="{D42A27DB-BD31-4B8C-83A1-F6EECF244321}">
                <p14:modId xmlns:p14="http://schemas.microsoft.com/office/powerpoint/2010/main" val="3804263335"/>
              </p:ext>
            </p:extLst>
          </p:nvPr>
        </p:nvGraphicFramePr>
        <p:xfrm>
          <a:off x="501649" y="2196896"/>
          <a:ext cx="111887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99831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DEACD03A-36AE-1344-7AC2-E85A392C1756}"/>
              </a:ext>
            </a:extLst>
          </p:cNvPr>
          <p:cNvPicPr>
            <a:picLocks noChangeAspect="1"/>
          </p:cNvPicPr>
          <p:nvPr/>
        </p:nvPicPr>
        <p:blipFill>
          <a:blip r:embed="rId3"/>
          <a:stretch>
            <a:fillRect/>
          </a:stretch>
        </p:blipFill>
        <p:spPr>
          <a:xfrm>
            <a:off x="5213231" y="6437"/>
            <a:ext cx="7056406" cy="6830749"/>
          </a:xfrm>
          <a:prstGeom prst="rect">
            <a:avLst/>
          </a:prstGeom>
        </p:spPr>
      </p:pic>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656933" y="436714"/>
            <a:ext cx="4766270" cy="1325563"/>
          </a:xfrm>
        </p:spPr>
        <p:txBody>
          <a:bodyPr/>
          <a:lstStyle/>
          <a:p>
            <a:r>
              <a:rPr lang="es" b="1" dirty="0">
                <a:solidFill>
                  <a:srgbClr val="194869"/>
                </a:solidFill>
                <a:latin typeface="Calibri"/>
                <a:cs typeface="Calibri Light"/>
              </a:rPr>
              <a:t>La Agenda 2030 </a:t>
            </a:r>
            <a:br>
              <a:rPr lang="es" b="1" dirty="0">
                <a:solidFill>
                  <a:srgbClr val="194869"/>
                </a:solidFill>
                <a:latin typeface="Calibri"/>
                <a:cs typeface="Calibri Light"/>
              </a:rPr>
            </a:br>
            <a:r>
              <a:rPr lang="es" b="1" dirty="0">
                <a:solidFill>
                  <a:srgbClr val="194869"/>
                </a:solidFill>
                <a:latin typeface="Calibri"/>
                <a:cs typeface="Calibri Light"/>
              </a:rPr>
              <a:t>y el ODS 6</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656932" y="2614744"/>
            <a:ext cx="4943767" cy="1973354"/>
          </a:xfrm>
        </p:spPr>
        <p:txBody>
          <a:bodyPr/>
          <a:lstStyle/>
          <a:p>
            <a:pPr marL="0" indent="0">
              <a:buNone/>
            </a:pPr>
            <a:r>
              <a:rPr lang="en-US" b="0" dirty="0">
                <a:solidFill>
                  <a:srgbClr val="002060"/>
                </a:solidFill>
                <a:cs typeface="Calibri"/>
              </a:rPr>
              <a:t>12 </a:t>
            </a:r>
            <a:r>
              <a:rPr lang="en-US" b="0" dirty="0" err="1">
                <a:solidFill>
                  <a:srgbClr val="002060"/>
                </a:solidFill>
                <a:cs typeface="Calibri"/>
              </a:rPr>
              <a:t>indicadores</a:t>
            </a:r>
            <a:r>
              <a:rPr lang="en-US" b="0" dirty="0">
                <a:solidFill>
                  <a:srgbClr val="002060"/>
                </a:solidFill>
                <a:cs typeface="Calibri"/>
              </a:rPr>
              <a:t> de 8 </a:t>
            </a:r>
            <a:r>
              <a:rPr lang="en-US" b="0" dirty="0" err="1">
                <a:solidFill>
                  <a:srgbClr val="002060"/>
                </a:solidFill>
                <a:cs typeface="Calibri"/>
              </a:rPr>
              <a:t>metas</a:t>
            </a:r>
            <a:endParaRPr lang="en-US" b="0" dirty="0">
              <a:solidFill>
                <a:srgbClr val="002060"/>
              </a:solidFill>
              <a:cs typeface="Calibri"/>
            </a:endParaRPr>
          </a:p>
          <a:p>
            <a:pPr marL="0" indent="0">
              <a:buNone/>
            </a:pPr>
            <a:r>
              <a:rPr lang="en-US" b="0" dirty="0">
                <a:solidFill>
                  <a:srgbClr val="002060"/>
                </a:solidFill>
                <a:cs typeface="Calibri"/>
              </a:rPr>
              <a:t>para </a:t>
            </a:r>
            <a:r>
              <a:rPr lang="en-US" b="0" dirty="0" err="1">
                <a:solidFill>
                  <a:srgbClr val="002060"/>
                </a:solidFill>
                <a:cs typeface="Calibri"/>
              </a:rPr>
              <a:t>medir</a:t>
            </a:r>
            <a:r>
              <a:rPr lang="en-US" b="0" dirty="0">
                <a:solidFill>
                  <a:srgbClr val="002060"/>
                </a:solidFill>
                <a:cs typeface="Calibri"/>
              </a:rPr>
              <a:t> </a:t>
            </a:r>
            <a:r>
              <a:rPr lang="en-US" b="0" dirty="0" err="1">
                <a:solidFill>
                  <a:srgbClr val="002060"/>
                </a:solidFill>
                <a:cs typeface="Calibri"/>
              </a:rPr>
              <a:t>los</a:t>
            </a:r>
            <a:r>
              <a:rPr lang="en-US" b="0" dirty="0">
                <a:solidFill>
                  <a:srgbClr val="002060"/>
                </a:solidFill>
                <a:cs typeface="Calibri"/>
              </a:rPr>
              <a:t> </a:t>
            </a:r>
            <a:r>
              <a:rPr lang="en-US" b="0" dirty="0" err="1">
                <a:solidFill>
                  <a:srgbClr val="002060"/>
                </a:solidFill>
                <a:cs typeface="Calibri"/>
              </a:rPr>
              <a:t>avances</a:t>
            </a:r>
            <a:r>
              <a:rPr lang="en-US" b="0" dirty="0">
                <a:solidFill>
                  <a:srgbClr val="002060"/>
                </a:solidFill>
                <a:cs typeface="Calibri"/>
              </a:rPr>
              <a:t> </a:t>
            </a:r>
            <a:r>
              <a:rPr lang="en-US" b="0" dirty="0" err="1">
                <a:solidFill>
                  <a:srgbClr val="002060"/>
                </a:solidFill>
                <a:cs typeface="Calibri"/>
              </a:rPr>
              <a:t>hacia</a:t>
            </a:r>
            <a:r>
              <a:rPr lang="en-US" b="0" dirty="0">
                <a:solidFill>
                  <a:srgbClr val="002060"/>
                </a:solidFill>
                <a:cs typeface="Calibri"/>
              </a:rPr>
              <a:t> </a:t>
            </a:r>
            <a:r>
              <a:rPr lang="en-US" b="0" dirty="0" err="1">
                <a:solidFill>
                  <a:srgbClr val="002060"/>
                </a:solidFill>
                <a:cs typeface="Calibri"/>
              </a:rPr>
              <a:t>el</a:t>
            </a:r>
            <a:r>
              <a:rPr lang="en-US" b="0" dirty="0">
                <a:solidFill>
                  <a:srgbClr val="002060"/>
                </a:solidFill>
                <a:cs typeface="Calibri"/>
              </a:rPr>
              <a:t> </a:t>
            </a:r>
            <a:r>
              <a:rPr lang="en-US" b="0" dirty="0" err="1">
                <a:solidFill>
                  <a:srgbClr val="002060"/>
                </a:solidFill>
                <a:cs typeface="Calibri"/>
              </a:rPr>
              <a:t>logro</a:t>
            </a:r>
            <a:r>
              <a:rPr lang="en-US" b="0" dirty="0">
                <a:solidFill>
                  <a:srgbClr val="002060"/>
                </a:solidFill>
                <a:cs typeface="Calibri"/>
              </a:rPr>
              <a:t> del ODS 6.</a:t>
            </a:r>
          </a:p>
        </p:txBody>
      </p:sp>
      <p:pic>
        <p:nvPicPr>
          <p:cNvPr id="4" name="Picture 5" descr="Graphical user interface, text&#10;&#10;Description automatically generated">
            <a:extLst>
              <a:ext uri="{FF2B5EF4-FFF2-40B4-BE49-F238E27FC236}">
                <a16:creationId xmlns:a16="http://schemas.microsoft.com/office/drawing/2014/main" id="{52282817-51B6-4678-82E4-0A13C40D3EA7}"/>
              </a:ext>
            </a:extLst>
          </p:cNvPr>
          <p:cNvPicPr>
            <a:picLocks noChangeAspect="1"/>
          </p:cNvPicPr>
          <p:nvPr/>
        </p:nvPicPr>
        <p:blipFill>
          <a:blip r:embed="rId4"/>
          <a:stretch>
            <a:fillRect/>
          </a:stretch>
        </p:blipFill>
        <p:spPr>
          <a:xfrm>
            <a:off x="871268" y="5150578"/>
            <a:ext cx="4353464" cy="1301373"/>
          </a:xfrm>
          <a:prstGeom prst="rect">
            <a:avLst/>
          </a:prstGeom>
        </p:spPr>
      </p:pic>
    </p:spTree>
    <p:extLst>
      <p:ext uri="{BB962C8B-B14F-4D97-AF65-F5344CB8AC3E}">
        <p14:creationId xmlns:p14="http://schemas.microsoft.com/office/powerpoint/2010/main" val="1262777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753154" y="365125"/>
            <a:ext cx="10245932" cy="1325563"/>
          </a:xfrm>
        </p:spPr>
        <p:txBody>
          <a:bodyPr/>
          <a:lstStyle/>
          <a:p>
            <a:r>
              <a:rPr lang="es" sz="4400" b="1" dirty="0">
                <a:solidFill>
                  <a:srgbClr val="194869"/>
                </a:solidFill>
                <a:latin typeface="Calibri"/>
                <a:ea typeface="Calibri"/>
                <a:cs typeface="Calibri Light"/>
              </a:rPr>
              <a:t>Objetivo de desarrollo sostenible (ODS) 6</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753154" y="1541418"/>
            <a:ext cx="7816080" cy="214389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3200" b="1" i="0" u="none" strike="noStrike" kern="1200" cap="none" spc="0" normalizeH="0" baseline="0" noProof="0" dirty="0">
                <a:ln>
                  <a:noFill/>
                </a:ln>
                <a:solidFill>
                  <a:srgbClr val="002060"/>
                </a:solidFill>
                <a:effectLst/>
                <a:uLnTx/>
                <a:uFillTx/>
                <a:latin typeface="Calibri" panose="020F0502020204030204"/>
                <a:ea typeface="Calibri"/>
                <a:cs typeface="Calibri"/>
              </a:rPr>
              <a:t>Garantizar la disponibilidad y la </a:t>
            </a:r>
            <a:r>
              <a:rPr kumimoji="0" lang="es" sz="3200" b="1" i="0" u="sng" strike="noStrike" kern="1200" cap="none" spc="0" normalizeH="0" baseline="0" noProof="0" dirty="0">
                <a:ln>
                  <a:noFill/>
                </a:ln>
                <a:solidFill>
                  <a:srgbClr val="002060"/>
                </a:solidFill>
                <a:effectLst/>
                <a:uLnTx/>
                <a:uFillTx/>
                <a:latin typeface="Calibri" panose="020F0502020204030204"/>
                <a:ea typeface="Calibri"/>
                <a:cs typeface="Calibri"/>
              </a:rPr>
              <a:t>gestión sostenible</a:t>
            </a:r>
            <a:r>
              <a:rPr kumimoji="0" lang="es" sz="3200" b="1" i="0" u="none" strike="noStrike" kern="1200" cap="none" spc="0" normalizeH="0" baseline="0" noProof="0" dirty="0">
                <a:ln>
                  <a:noFill/>
                </a:ln>
                <a:solidFill>
                  <a:srgbClr val="002060"/>
                </a:solidFill>
                <a:effectLst/>
                <a:uLnTx/>
                <a:uFillTx/>
                <a:latin typeface="Calibri" panose="020F0502020204030204"/>
                <a:ea typeface="Calibri"/>
                <a:cs typeface="Calibri"/>
              </a:rPr>
              <a:t> del agua y el saneamiento para todos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2400" b="1" i="0" u="none" strike="noStrike" kern="1200" cap="none" spc="0" normalizeH="0" baseline="0" noProof="0" dirty="0">
                <a:ln>
                  <a:noFill/>
                </a:ln>
                <a:solidFill>
                  <a:srgbClr val="002060"/>
                </a:solidFill>
                <a:effectLst/>
                <a:uLnTx/>
                <a:uFillTx/>
                <a:latin typeface="Calibri" panose="020F0502020204030204"/>
                <a:ea typeface="Calibri"/>
                <a:cs typeface="Calibri"/>
              </a:rPr>
              <a:t>Meta 6.5:</a:t>
            </a:r>
            <a:r>
              <a:rPr kumimoji="0" lang="es" sz="2400" b="0" i="0" u="none" strike="noStrike" kern="1200" cap="none" spc="0" normalizeH="0" baseline="0" noProof="0" dirty="0">
                <a:ln>
                  <a:noFill/>
                </a:ln>
                <a:solidFill>
                  <a:srgbClr val="002060"/>
                </a:solidFill>
                <a:effectLst/>
                <a:uLnTx/>
                <a:uFillTx/>
                <a:latin typeface="Calibri" panose="020F0502020204030204"/>
                <a:ea typeface="Calibri"/>
                <a:cs typeface="Calibri"/>
              </a:rPr>
              <a:t> De aquí a 2030, </a:t>
            </a:r>
            <a:r>
              <a:rPr kumimoji="0" lang="es" sz="2400" b="0" i="0" u="sng" strike="noStrike" kern="1200" cap="none" spc="0" normalizeH="0" baseline="0" noProof="0" dirty="0">
                <a:ln>
                  <a:noFill/>
                </a:ln>
                <a:solidFill>
                  <a:srgbClr val="002060"/>
                </a:solidFill>
                <a:effectLst/>
                <a:uLnTx/>
                <a:uFillTx/>
                <a:latin typeface="Calibri" panose="020F0502020204030204"/>
                <a:ea typeface="Calibri"/>
                <a:cs typeface="Calibri"/>
              </a:rPr>
              <a:t>implementar </a:t>
            </a:r>
            <a:r>
              <a:rPr kumimoji="0" lang="es" sz="2400" b="0" i="0" u="none" strike="noStrike" kern="1200" cap="none" spc="0" normalizeH="0" baseline="0" noProof="0" dirty="0">
                <a:ln>
                  <a:noFill/>
                </a:ln>
                <a:solidFill>
                  <a:srgbClr val="002060"/>
                </a:solidFill>
                <a:effectLst/>
                <a:uLnTx/>
                <a:uFillTx/>
                <a:latin typeface="Calibri" panose="020F0502020204030204"/>
                <a:ea typeface="Calibri"/>
                <a:cs typeface="Calibri"/>
              </a:rPr>
              <a:t>la gestión integrada de los recursos hídricos a todos los niveles, incluso mediante la cooperación transfronteriza, según proceda. </a:t>
            </a:r>
          </a:p>
        </p:txBody>
      </p:sp>
      <p:sp>
        <p:nvSpPr>
          <p:cNvPr id="8" name="TextBox 7">
            <a:extLst>
              <a:ext uri="{FF2B5EF4-FFF2-40B4-BE49-F238E27FC236}">
                <a16:creationId xmlns:a16="http://schemas.microsoft.com/office/drawing/2014/main" id="{69C6A2FB-18D4-0BC2-58DA-134E659E113A}"/>
              </a:ext>
            </a:extLst>
          </p:cNvPr>
          <p:cNvSpPr txBox="1"/>
          <p:nvPr/>
        </p:nvSpPr>
        <p:spPr>
          <a:xfrm>
            <a:off x="753154" y="4378656"/>
            <a:ext cx="1127442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000" b="1" dirty="0">
                <a:solidFill>
                  <a:srgbClr val="002060"/>
                </a:solidFill>
                <a:ea typeface="Calibri"/>
                <a:cs typeface="Calibri"/>
              </a:rPr>
              <a:t>Indicador 6.5.1:</a:t>
            </a:r>
            <a:r>
              <a:rPr lang="es" sz="2000" dirty="0">
                <a:solidFill>
                  <a:srgbClr val="002060"/>
                </a:solidFill>
                <a:ea typeface="Calibri"/>
                <a:cs typeface="Calibri"/>
              </a:rPr>
              <a:t> Grado de implementación de la gestión integrada de los recursos hídricos (GIRH) </a:t>
            </a:r>
          </a:p>
          <a:p>
            <a:endParaRPr lang="en-US" sz="2000" dirty="0">
              <a:solidFill>
                <a:srgbClr val="002060"/>
              </a:solidFill>
              <a:ea typeface="Calibri"/>
              <a:cs typeface="Calibri"/>
            </a:endParaRPr>
          </a:p>
          <a:p>
            <a:r>
              <a:rPr lang="es" sz="2000" b="1" dirty="0">
                <a:solidFill>
                  <a:srgbClr val="002060"/>
                </a:solidFill>
                <a:ea typeface="Calibri"/>
                <a:cs typeface="Calibri"/>
              </a:rPr>
              <a:t>Indicador 6.5.2:</a:t>
            </a:r>
            <a:r>
              <a:rPr lang="es" sz="2000" dirty="0">
                <a:solidFill>
                  <a:srgbClr val="002060"/>
                </a:solidFill>
                <a:ea typeface="Calibri"/>
                <a:cs typeface="Calibri"/>
              </a:rPr>
              <a:t> Proporción de la superficie de cuencas transfronterizas sujetas a arreglos operacionales para la cooperación en materia de aguas 			</a:t>
            </a:r>
          </a:p>
        </p:txBody>
      </p:sp>
      <p:sp>
        <p:nvSpPr>
          <p:cNvPr id="10" name="TextBox 9">
            <a:extLst>
              <a:ext uri="{FF2B5EF4-FFF2-40B4-BE49-F238E27FC236}">
                <a16:creationId xmlns:a16="http://schemas.microsoft.com/office/drawing/2014/main" id="{4F7E2ADB-F00F-615A-F639-604C113D0B26}"/>
              </a:ext>
            </a:extLst>
          </p:cNvPr>
          <p:cNvSpPr txBox="1"/>
          <p:nvPr/>
        </p:nvSpPr>
        <p:spPr>
          <a:xfrm>
            <a:off x="648224" y="5987595"/>
            <a:ext cx="112744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2000" b="1" dirty="0">
                <a:solidFill>
                  <a:srgbClr val="002060"/>
                </a:solidFill>
                <a:ea typeface="Calibri"/>
                <a:cs typeface="Calibri"/>
              </a:rPr>
              <a:t>El Programa de las Naciones Unidas para el Medio Ambiente es el organismo custodio del indicador 6.5.1</a:t>
            </a:r>
            <a:endParaRPr lang="en-US" sz="2000" b="1" dirty="0">
              <a:solidFill>
                <a:srgbClr val="002060"/>
              </a:solidFill>
            </a:endParaRPr>
          </a:p>
        </p:txBody>
      </p:sp>
      <p:pic>
        <p:nvPicPr>
          <p:cNvPr id="4" name="Picture 4" descr="A picture containing shape&#10;&#10;Description automatically generated">
            <a:extLst>
              <a:ext uri="{FF2B5EF4-FFF2-40B4-BE49-F238E27FC236}">
                <a16:creationId xmlns:a16="http://schemas.microsoft.com/office/drawing/2014/main" id="{5F4B639F-FD17-BE00-1CC6-C96451F9A3F3}"/>
              </a:ext>
            </a:extLst>
          </p:cNvPr>
          <p:cNvPicPr>
            <a:picLocks noChangeAspect="1"/>
          </p:cNvPicPr>
          <p:nvPr/>
        </p:nvPicPr>
        <p:blipFill>
          <a:blip r:embed="rId4"/>
          <a:stretch>
            <a:fillRect/>
          </a:stretch>
        </p:blipFill>
        <p:spPr>
          <a:xfrm>
            <a:off x="9010830" y="1537209"/>
            <a:ext cx="2494831" cy="2561506"/>
          </a:xfrm>
          <a:prstGeom prst="rect">
            <a:avLst/>
          </a:prstGeom>
        </p:spPr>
      </p:pic>
    </p:spTree>
    <p:custDataLst>
      <p:tags r:id="rId1"/>
    </p:custDataLst>
    <p:extLst>
      <p:ext uri="{BB962C8B-B14F-4D97-AF65-F5344CB8AC3E}">
        <p14:creationId xmlns:p14="http://schemas.microsoft.com/office/powerpoint/2010/main" val="297992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C2B5DE-6FE9-51CF-0D6E-1B0C8D43B6D5}"/>
              </a:ext>
            </a:extLst>
          </p:cNvPr>
          <p:cNvPicPr>
            <a:picLocks noChangeAspect="1"/>
          </p:cNvPicPr>
          <p:nvPr/>
        </p:nvPicPr>
        <p:blipFill>
          <a:blip r:embed="rId4"/>
          <a:stretch>
            <a:fillRect/>
          </a:stretch>
        </p:blipFill>
        <p:spPr>
          <a:xfrm>
            <a:off x="1570926" y="72632"/>
            <a:ext cx="8762992" cy="6785368"/>
          </a:xfrm>
          <a:prstGeom prst="rect">
            <a:avLst/>
          </a:prstGeom>
        </p:spPr>
      </p:pic>
      <p:pic>
        <p:nvPicPr>
          <p:cNvPr id="3" name="Picture 4">
            <a:extLst>
              <a:ext uri="{FF2B5EF4-FFF2-40B4-BE49-F238E27FC236}">
                <a16:creationId xmlns:a16="http://schemas.microsoft.com/office/drawing/2014/main" id="{9C19C8B4-488D-7C99-B3C8-C9A34248DA65}"/>
              </a:ext>
            </a:extLst>
          </p:cNvPr>
          <p:cNvPicPr>
            <a:picLocks noChangeAspect="1"/>
          </p:cNvPicPr>
          <p:nvPr/>
        </p:nvPicPr>
        <p:blipFill>
          <a:blip r:embed="rId5"/>
          <a:srcRect/>
          <a:stretch/>
        </p:blipFill>
        <p:spPr>
          <a:xfrm>
            <a:off x="1766623" y="1117017"/>
            <a:ext cx="2847017" cy="1984284"/>
          </a:xfrm>
          <a:prstGeom prst="rect">
            <a:avLst/>
          </a:prstGeom>
        </p:spPr>
      </p:pic>
      <p:pic>
        <p:nvPicPr>
          <p:cNvPr id="4" name="Picture 5">
            <a:extLst>
              <a:ext uri="{FF2B5EF4-FFF2-40B4-BE49-F238E27FC236}">
                <a16:creationId xmlns:a16="http://schemas.microsoft.com/office/drawing/2014/main" id="{3D977AF4-7DD3-F258-1562-80583204AFFF}"/>
              </a:ext>
            </a:extLst>
          </p:cNvPr>
          <p:cNvPicPr>
            <a:picLocks noChangeAspect="1"/>
          </p:cNvPicPr>
          <p:nvPr/>
        </p:nvPicPr>
        <p:blipFill>
          <a:blip r:embed="rId6"/>
          <a:srcRect/>
          <a:stretch/>
        </p:blipFill>
        <p:spPr>
          <a:xfrm>
            <a:off x="6381943" y="787327"/>
            <a:ext cx="2230010" cy="1336822"/>
          </a:xfrm>
          <a:prstGeom prst="rect">
            <a:avLst/>
          </a:prstGeom>
        </p:spPr>
      </p:pic>
      <p:pic>
        <p:nvPicPr>
          <p:cNvPr id="5" name="Picture 4">
            <a:extLst>
              <a:ext uri="{FF2B5EF4-FFF2-40B4-BE49-F238E27FC236}">
                <a16:creationId xmlns:a16="http://schemas.microsoft.com/office/drawing/2014/main" id="{9F8B0355-814D-E35C-07F2-EBBAAF3FC146}"/>
              </a:ext>
            </a:extLst>
          </p:cNvPr>
          <p:cNvPicPr>
            <a:picLocks noChangeAspect="1"/>
          </p:cNvPicPr>
          <p:nvPr/>
        </p:nvPicPr>
        <p:blipFill>
          <a:blip r:embed="rId7"/>
          <a:srcRect/>
          <a:stretch/>
        </p:blipFill>
        <p:spPr>
          <a:xfrm>
            <a:off x="8367285" y="2064844"/>
            <a:ext cx="1718046" cy="1548000"/>
          </a:xfrm>
          <a:prstGeom prst="rect">
            <a:avLst/>
          </a:prstGeom>
        </p:spPr>
      </p:pic>
      <p:pic>
        <p:nvPicPr>
          <p:cNvPr id="7" name="Picture 6">
            <a:extLst>
              <a:ext uri="{FF2B5EF4-FFF2-40B4-BE49-F238E27FC236}">
                <a16:creationId xmlns:a16="http://schemas.microsoft.com/office/drawing/2014/main" id="{B588B537-8DA0-3BBD-0213-1DED2494A9B9}"/>
              </a:ext>
            </a:extLst>
          </p:cNvPr>
          <p:cNvPicPr>
            <a:picLocks noChangeAspect="1"/>
          </p:cNvPicPr>
          <p:nvPr/>
        </p:nvPicPr>
        <p:blipFill>
          <a:blip r:embed="rId8"/>
          <a:srcRect/>
          <a:stretch/>
        </p:blipFill>
        <p:spPr>
          <a:xfrm>
            <a:off x="3599897" y="3239836"/>
            <a:ext cx="1559943" cy="1682636"/>
          </a:xfrm>
          <a:prstGeom prst="rect">
            <a:avLst/>
          </a:prstGeom>
        </p:spPr>
      </p:pic>
      <p:pic>
        <p:nvPicPr>
          <p:cNvPr id="9" name="Picture 8">
            <a:extLst>
              <a:ext uri="{FF2B5EF4-FFF2-40B4-BE49-F238E27FC236}">
                <a16:creationId xmlns:a16="http://schemas.microsoft.com/office/drawing/2014/main" id="{E7661333-F671-3CE1-1A69-BD9866E7A25D}"/>
              </a:ext>
            </a:extLst>
          </p:cNvPr>
          <p:cNvPicPr>
            <a:picLocks noChangeAspect="1"/>
          </p:cNvPicPr>
          <p:nvPr/>
        </p:nvPicPr>
        <p:blipFill>
          <a:blip r:embed="rId9"/>
          <a:srcRect/>
          <a:stretch/>
        </p:blipFill>
        <p:spPr>
          <a:xfrm>
            <a:off x="1676267" y="4318577"/>
            <a:ext cx="1786114" cy="2484000"/>
          </a:xfrm>
          <a:prstGeom prst="rect">
            <a:avLst/>
          </a:prstGeom>
        </p:spPr>
      </p:pic>
      <p:pic>
        <p:nvPicPr>
          <p:cNvPr id="10" name="Picture 9">
            <a:extLst>
              <a:ext uri="{FF2B5EF4-FFF2-40B4-BE49-F238E27FC236}">
                <a16:creationId xmlns:a16="http://schemas.microsoft.com/office/drawing/2014/main" id="{D6A2CD92-1E00-735A-78BC-0C2741E2283C}"/>
              </a:ext>
            </a:extLst>
          </p:cNvPr>
          <p:cNvPicPr>
            <a:picLocks noChangeAspect="1"/>
          </p:cNvPicPr>
          <p:nvPr/>
        </p:nvPicPr>
        <p:blipFill>
          <a:blip r:embed="rId10"/>
          <a:srcRect/>
          <a:stretch/>
        </p:blipFill>
        <p:spPr>
          <a:xfrm>
            <a:off x="3521618" y="5107236"/>
            <a:ext cx="2406000" cy="1620000"/>
          </a:xfrm>
          <a:prstGeom prst="rect">
            <a:avLst/>
          </a:prstGeom>
        </p:spPr>
      </p:pic>
      <p:pic>
        <p:nvPicPr>
          <p:cNvPr id="11" name="Picture 10">
            <a:extLst>
              <a:ext uri="{FF2B5EF4-FFF2-40B4-BE49-F238E27FC236}">
                <a16:creationId xmlns:a16="http://schemas.microsoft.com/office/drawing/2014/main" id="{FBB5FA52-CCAD-F28E-91BA-77D94F42E092}"/>
              </a:ext>
            </a:extLst>
          </p:cNvPr>
          <p:cNvPicPr>
            <a:picLocks noChangeAspect="1"/>
          </p:cNvPicPr>
          <p:nvPr/>
        </p:nvPicPr>
        <p:blipFill>
          <a:blip r:embed="rId11"/>
          <a:srcRect/>
          <a:stretch/>
        </p:blipFill>
        <p:spPr>
          <a:xfrm>
            <a:off x="6311286" y="4893154"/>
            <a:ext cx="4022632" cy="1953849"/>
          </a:xfrm>
          <a:prstGeom prst="rect">
            <a:avLst/>
          </a:prstGeom>
        </p:spPr>
      </p:pic>
      <p:pic>
        <p:nvPicPr>
          <p:cNvPr id="6" name="Picture 5">
            <a:extLst>
              <a:ext uri="{FF2B5EF4-FFF2-40B4-BE49-F238E27FC236}">
                <a16:creationId xmlns:a16="http://schemas.microsoft.com/office/drawing/2014/main" id="{DDD84CAE-1116-82BF-9F9E-0043AA7F0402}"/>
              </a:ext>
            </a:extLst>
          </p:cNvPr>
          <p:cNvPicPr>
            <a:picLocks noChangeAspect="1"/>
          </p:cNvPicPr>
          <p:nvPr/>
        </p:nvPicPr>
        <p:blipFill>
          <a:blip r:embed="rId12"/>
          <a:srcRect/>
          <a:stretch/>
        </p:blipFill>
        <p:spPr>
          <a:xfrm>
            <a:off x="7900219" y="3854827"/>
            <a:ext cx="2503256" cy="1042503"/>
          </a:xfrm>
          <a:prstGeom prst="rect">
            <a:avLst/>
          </a:prstGeom>
        </p:spPr>
      </p:pic>
    </p:spTree>
    <p:custDataLst>
      <p:tags r:id="rId1"/>
    </p:custDataLst>
    <p:extLst>
      <p:ext uri="{BB962C8B-B14F-4D97-AF65-F5344CB8AC3E}">
        <p14:creationId xmlns:p14="http://schemas.microsoft.com/office/powerpoint/2010/main" val="3917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utoRev="1" fill="hold" nodeType="clickEffect">
                                  <p:stCondLst>
                                    <p:cond delay="0"/>
                                  </p:stCondLst>
                                  <p:childTnLst>
                                    <p:animScale>
                                      <p:cBhvr>
                                        <p:cTn id="10" dur="20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autoRev="1" fill="hold" nodeType="clickEffect">
                                  <p:stCondLst>
                                    <p:cond delay="0"/>
                                  </p:stCondLst>
                                  <p:childTnLst>
                                    <p:animScale>
                                      <p:cBhvr>
                                        <p:cTn id="14" dur="2000" fill="hold"/>
                                        <p:tgtEl>
                                          <p:spTgt spid="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autoRev="1" fill="hold" nodeType="clickEffect">
                                  <p:stCondLst>
                                    <p:cond delay="0"/>
                                  </p:stCondLst>
                                  <p:childTnLst>
                                    <p:animScale>
                                      <p:cBhvr>
                                        <p:cTn id="18" dur="2000" fill="hold"/>
                                        <p:tgtEl>
                                          <p:spTgt spid="6"/>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autoRev="1" fill="hold" nodeType="clickEffect">
                                  <p:stCondLst>
                                    <p:cond delay="0"/>
                                  </p:stCondLst>
                                  <p:childTnLst>
                                    <p:animScale>
                                      <p:cBhvr>
                                        <p:cTn id="22" dur="2000" fill="hold"/>
                                        <p:tgtEl>
                                          <p:spTgt spid="7"/>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autoRev="1" fill="hold" nodeType="clickEffect">
                                  <p:stCondLst>
                                    <p:cond delay="0"/>
                                  </p:stCondLst>
                                  <p:childTnLst>
                                    <p:animScale>
                                      <p:cBhvr>
                                        <p:cTn id="26" dur="2000" fill="hold"/>
                                        <p:tgtEl>
                                          <p:spTgt spid="9"/>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autoRev="1" fill="hold" nodeType="clickEffect">
                                  <p:stCondLst>
                                    <p:cond delay="0"/>
                                  </p:stCondLst>
                                  <p:childTnLst>
                                    <p:animScale>
                                      <p:cBhvr>
                                        <p:cTn id="30" dur="2000" fill="hold"/>
                                        <p:tgtEl>
                                          <p:spTgt spid="10"/>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autoRev="1" fill="hold" nodeType="clickEffect">
                                  <p:stCondLst>
                                    <p:cond delay="0"/>
                                  </p:stCondLst>
                                  <p:childTnLst>
                                    <p:animScale>
                                      <p:cBhvr>
                                        <p:cTn id="34"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16EE931-8351-3CF7-8556-55FEF9B1B532}"/>
              </a:ext>
            </a:extLst>
          </p:cNvPr>
          <p:cNvSpPr txBox="1"/>
          <p:nvPr/>
        </p:nvSpPr>
        <p:spPr>
          <a:xfrm>
            <a:off x="421824" y="499963"/>
            <a:ext cx="73495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Resumen</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del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proceso</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monitoreo</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y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presentación</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de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informes</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a:t>
            </a:r>
            <a:r>
              <a:rPr kumimoji="0" lang="en-US" b="0" i="0" u="none" strike="noStrike" kern="1200" cap="none" spc="0" normalizeH="0" baseline="0" noProof="0" dirty="0" err="1">
                <a:ln>
                  <a:noFill/>
                </a:ln>
                <a:solidFill>
                  <a:srgbClr val="4EB3B9"/>
                </a:solidFill>
                <a:effectLst/>
                <a:uLnTx/>
                <a:uFillTx/>
                <a:latin typeface="Calibri" panose="020F0502020204030204" pitchFamily="34" charset="0"/>
                <a:ea typeface="+mn-ea"/>
                <a:cs typeface="Calibri" panose="020F0502020204030204" pitchFamily="34" charset="0"/>
              </a:rPr>
              <a:t>correspondiente</a:t>
            </a:r>
            <a:r>
              <a:rPr kumimoji="0" lang="en-US" b="0" i="0" u="none" strike="noStrike" kern="1200" cap="none" spc="0" normalizeH="0" baseline="0" noProof="0" dirty="0">
                <a:ln>
                  <a:noFill/>
                </a:ln>
                <a:solidFill>
                  <a:srgbClr val="4EB3B9"/>
                </a:solidFill>
                <a:effectLst/>
                <a:uLnTx/>
                <a:uFillTx/>
                <a:latin typeface="Calibri" panose="020F0502020204030204" pitchFamily="34" charset="0"/>
                <a:ea typeface="+mn-ea"/>
                <a:cs typeface="Calibri" panose="020F0502020204030204" pitchFamily="34" charset="0"/>
              </a:rPr>
              <a:t> a 2023 </a:t>
            </a:r>
          </a:p>
        </p:txBody>
      </p:sp>
      <p:sp>
        <p:nvSpPr>
          <p:cNvPr id="12" name="TextBox 11">
            <a:extLst>
              <a:ext uri="{FF2B5EF4-FFF2-40B4-BE49-F238E27FC236}">
                <a16:creationId xmlns:a16="http://schemas.microsoft.com/office/drawing/2014/main" id="{CD5DE9B9-D1BC-2BFB-D513-5BC1507008C7}"/>
              </a:ext>
            </a:extLst>
          </p:cNvPr>
          <p:cNvSpPr txBox="1"/>
          <p:nvPr/>
        </p:nvSpPr>
        <p:spPr>
          <a:xfrm>
            <a:off x="421824" y="117827"/>
            <a:ext cx="7063095" cy="400110"/>
          </a:xfrm>
          <a:prstGeom prst="rect">
            <a:avLst/>
          </a:prstGeom>
          <a:noFill/>
        </p:spPr>
        <p:txBody>
          <a:bodyPr wrap="square" rtlCol="0">
            <a:spAutoFit/>
          </a:bodyPr>
          <a:lstStyle/>
          <a:p>
            <a:r>
              <a:rPr lang="en-US" sz="2000" dirty="0" err="1">
                <a:solidFill>
                  <a:srgbClr val="194869"/>
                </a:solidFill>
                <a:latin typeface="Calibri" panose="020F0502020204030204" pitchFamily="34" charset="0"/>
                <a:cs typeface="Calibri" panose="020F0502020204030204" pitchFamily="34" charset="0"/>
              </a:rPr>
              <a:t>Indicador</a:t>
            </a:r>
            <a:r>
              <a:rPr lang="en-US" sz="2000" dirty="0">
                <a:solidFill>
                  <a:srgbClr val="194869"/>
                </a:solidFill>
                <a:latin typeface="Calibri" panose="020F0502020204030204" pitchFamily="34" charset="0"/>
                <a:cs typeface="Calibri" panose="020F0502020204030204" pitchFamily="34" charset="0"/>
              </a:rPr>
              <a:t> 6.5.1 de </a:t>
            </a:r>
            <a:r>
              <a:rPr lang="en-US" sz="2000" dirty="0" err="1">
                <a:solidFill>
                  <a:srgbClr val="194869"/>
                </a:solidFill>
                <a:latin typeface="Calibri" panose="020F0502020204030204" pitchFamily="34" charset="0"/>
                <a:cs typeface="Calibri" panose="020F0502020204030204" pitchFamily="34" charset="0"/>
              </a:rPr>
              <a:t>los</a:t>
            </a:r>
            <a:r>
              <a:rPr lang="en-US" sz="2000" dirty="0">
                <a:solidFill>
                  <a:srgbClr val="194869"/>
                </a:solidFill>
                <a:latin typeface="Calibri" panose="020F0502020204030204" pitchFamily="34" charset="0"/>
                <a:cs typeface="Calibri" panose="020F0502020204030204" pitchFamily="34" charset="0"/>
              </a:rPr>
              <a:t> ODS: </a:t>
            </a:r>
            <a:r>
              <a:rPr lang="en-US" sz="2000" dirty="0" err="1">
                <a:solidFill>
                  <a:srgbClr val="194869"/>
                </a:solidFill>
                <a:latin typeface="Calibri" panose="020F0502020204030204" pitchFamily="34" charset="0"/>
                <a:cs typeface="Calibri" panose="020F0502020204030204" pitchFamily="34" charset="0"/>
              </a:rPr>
              <a:t>Implementación</a:t>
            </a:r>
            <a:r>
              <a:rPr lang="en-US" sz="2000" dirty="0">
                <a:solidFill>
                  <a:srgbClr val="194869"/>
                </a:solidFill>
                <a:latin typeface="Calibri" panose="020F0502020204030204" pitchFamily="34" charset="0"/>
                <a:cs typeface="Calibri" panose="020F0502020204030204" pitchFamily="34" charset="0"/>
              </a:rPr>
              <a:t> de la GIRH</a:t>
            </a:r>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7063095" cy="3416320"/>
          </a:xfrm>
          <a:prstGeom prst="rect">
            <a:avLst/>
          </a:prstGeom>
          <a:noFill/>
        </p:spPr>
        <p:txBody>
          <a:bodyPr wrap="square" rtlCol="0">
            <a:spAutoFit/>
          </a:bodyPr>
          <a:lstStyle/>
          <a:p>
            <a:r>
              <a:rPr lang="en-US" sz="6000" b="1" dirty="0" err="1">
                <a:solidFill>
                  <a:srgbClr val="194869"/>
                </a:solidFill>
                <a:latin typeface="Calibri" panose="020F0502020204030204" pitchFamily="34" charset="0"/>
                <a:cs typeface="Calibri" panose="020F0502020204030204" pitchFamily="34" charset="0"/>
              </a:rPr>
              <a:t>Parte</a:t>
            </a:r>
            <a:r>
              <a:rPr lang="en-US" sz="6000" b="1" dirty="0">
                <a:solidFill>
                  <a:srgbClr val="194869"/>
                </a:solidFill>
                <a:latin typeface="Calibri" panose="020F0502020204030204" pitchFamily="34" charset="0"/>
                <a:cs typeface="Calibri" panose="020F0502020204030204" pitchFamily="34" charset="0"/>
              </a:rPr>
              <a:t> 2: </a:t>
            </a:r>
            <a:br>
              <a:rPr lang="en-US" sz="6000" b="1" dirty="0">
                <a:solidFill>
                  <a:srgbClr val="194869"/>
                </a:solidFill>
                <a:latin typeface="Calibri" panose="020F0502020204030204" pitchFamily="34" charset="0"/>
                <a:cs typeface="Calibri" panose="020F0502020204030204" pitchFamily="34" charset="0"/>
              </a:rPr>
            </a:br>
            <a:br>
              <a:rPr lang="en-US" sz="3600" b="1" dirty="0">
                <a:solidFill>
                  <a:srgbClr val="194869"/>
                </a:solidFill>
                <a:latin typeface="Calibri" panose="020F0502020204030204" pitchFamily="34" charset="0"/>
                <a:cs typeface="Calibri" panose="020F0502020204030204" pitchFamily="34" charset="0"/>
              </a:rPr>
            </a:br>
            <a:r>
              <a:rPr lang="en-US" sz="4000" b="1" dirty="0" err="1">
                <a:solidFill>
                  <a:srgbClr val="194869"/>
                </a:solidFill>
                <a:latin typeface="Calibri" panose="020F0502020204030204" pitchFamily="34" charset="0"/>
                <a:cs typeface="Calibri" panose="020F0502020204030204" pitchFamily="34" charset="0"/>
              </a:rPr>
              <a:t>Calendario</a:t>
            </a:r>
            <a:r>
              <a:rPr lang="en-US" sz="4000" b="1" dirty="0">
                <a:solidFill>
                  <a:srgbClr val="194869"/>
                </a:solidFill>
                <a:latin typeface="Calibri" panose="020F0502020204030204" pitchFamily="34" charset="0"/>
                <a:cs typeface="Calibri" panose="020F0502020204030204" pitchFamily="34" charset="0"/>
              </a:rPr>
              <a:t>, </a:t>
            </a:r>
            <a:r>
              <a:rPr lang="en-US" sz="4000" b="1" dirty="0" err="1">
                <a:solidFill>
                  <a:srgbClr val="194869"/>
                </a:solidFill>
                <a:latin typeface="Calibri" panose="020F0502020204030204" pitchFamily="34" charset="0"/>
                <a:cs typeface="Calibri" panose="020F0502020204030204" pitchFamily="34" charset="0"/>
              </a:rPr>
              <a:t>Servicio</a:t>
            </a:r>
            <a:r>
              <a:rPr lang="en-US" sz="4000" b="1" dirty="0">
                <a:solidFill>
                  <a:srgbClr val="194869"/>
                </a:solidFill>
                <a:latin typeface="Calibri" panose="020F0502020204030204" pitchFamily="34" charset="0"/>
                <a:cs typeface="Calibri" panose="020F0502020204030204" pitchFamily="34" charset="0"/>
              </a:rPr>
              <a:t> de </a:t>
            </a:r>
            <a:r>
              <a:rPr lang="en-US" sz="4000" b="1" dirty="0" err="1">
                <a:solidFill>
                  <a:srgbClr val="194869"/>
                </a:solidFill>
                <a:latin typeface="Calibri" panose="020F0502020204030204" pitchFamily="34" charset="0"/>
                <a:cs typeface="Calibri" panose="020F0502020204030204" pitchFamily="34" charset="0"/>
              </a:rPr>
              <a:t>Asistencia</a:t>
            </a:r>
            <a:r>
              <a:rPr lang="en-US" sz="4000" b="1" dirty="0">
                <a:solidFill>
                  <a:srgbClr val="194869"/>
                </a:solidFill>
                <a:latin typeface="Calibri" panose="020F0502020204030204" pitchFamily="34" charset="0"/>
                <a:cs typeface="Calibri" panose="020F0502020204030204" pitchFamily="34" charset="0"/>
              </a:rPr>
              <a:t> y «</a:t>
            </a:r>
            <a:r>
              <a:rPr lang="en-US" sz="4000" b="1" dirty="0" err="1">
                <a:solidFill>
                  <a:srgbClr val="194869"/>
                </a:solidFill>
                <a:latin typeface="Calibri" panose="020F0502020204030204" pitchFamily="34" charset="0"/>
                <a:cs typeface="Calibri" panose="020F0502020204030204" pitchFamily="34" charset="0"/>
              </a:rPr>
              <a:t>Guía</a:t>
            </a:r>
            <a:r>
              <a:rPr lang="en-US" sz="4000" b="1" dirty="0">
                <a:solidFill>
                  <a:srgbClr val="194869"/>
                </a:solidFill>
                <a:latin typeface="Calibri" panose="020F0502020204030204" pitchFamily="34" charset="0"/>
                <a:cs typeface="Calibri" panose="020F0502020204030204" pitchFamily="34" charset="0"/>
              </a:rPr>
              <a:t> para </a:t>
            </a:r>
            <a:r>
              <a:rPr lang="en-US" sz="4000" b="1" dirty="0" err="1">
                <a:solidFill>
                  <a:srgbClr val="194869"/>
                </a:solidFill>
                <a:latin typeface="Calibri" panose="020F0502020204030204" pitchFamily="34" charset="0"/>
                <a:cs typeface="Calibri" panose="020F0502020204030204" pitchFamily="34" charset="0"/>
              </a:rPr>
              <a:t>el</a:t>
            </a:r>
            <a:r>
              <a:rPr lang="en-US" sz="4000" b="1" dirty="0">
                <a:solidFill>
                  <a:srgbClr val="194869"/>
                </a:solidFill>
                <a:latin typeface="Calibri" panose="020F0502020204030204" pitchFamily="34" charset="0"/>
                <a:cs typeface="Calibri" panose="020F0502020204030204" pitchFamily="34" charset="0"/>
              </a:rPr>
              <a:t> </a:t>
            </a:r>
            <a:r>
              <a:rPr lang="en-US" sz="4000" b="1" dirty="0" err="1">
                <a:solidFill>
                  <a:srgbClr val="194869"/>
                </a:solidFill>
                <a:latin typeface="Calibri" panose="020F0502020204030204" pitchFamily="34" charset="0"/>
                <a:cs typeface="Calibri" panose="020F0502020204030204" pitchFamily="34" charset="0"/>
              </a:rPr>
              <a:t>monitoreo</a:t>
            </a:r>
            <a:r>
              <a:rPr lang="en-US" sz="4000" b="1" dirty="0">
                <a:solidFill>
                  <a:srgbClr val="194869"/>
                </a:solidFill>
                <a:latin typeface="Calibri" panose="020F0502020204030204" pitchFamily="34" charset="0"/>
                <a:cs typeface="Calibri" panose="020F0502020204030204" pitchFamily="34" charset="0"/>
              </a:rPr>
              <a:t>»</a:t>
            </a:r>
          </a:p>
        </p:txBody>
      </p:sp>
      <p:pic>
        <p:nvPicPr>
          <p:cNvPr id="5" name="Picture Placeholder 7">
            <a:extLst>
              <a:ext uri="{FF2B5EF4-FFF2-40B4-BE49-F238E27FC236}">
                <a16:creationId xmlns:a16="http://schemas.microsoft.com/office/drawing/2014/main" id="{A32003E7-F1A6-FE48-7992-21A7098E45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204"/>
          <a:stretch/>
        </p:blipFill>
        <p:spPr>
          <a:xfrm>
            <a:off x="7861300" y="0"/>
            <a:ext cx="4330700" cy="6858000"/>
          </a:xfrm>
          <a:prstGeom prst="rect">
            <a:avLst/>
          </a:prstGeom>
        </p:spPr>
      </p:pic>
    </p:spTree>
    <p:extLst>
      <p:ext uri="{BB962C8B-B14F-4D97-AF65-F5344CB8AC3E}">
        <p14:creationId xmlns:p14="http://schemas.microsoft.com/office/powerpoint/2010/main" val="915992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p:txBody>
          <a:bodyPr/>
          <a:lstStyle/>
          <a:p>
            <a:r>
              <a:rPr lang="es" b="1" dirty="0">
                <a:solidFill>
                  <a:srgbClr val="194869"/>
                </a:solidFill>
                <a:latin typeface="Calibri"/>
                <a:cs typeface="Calibri"/>
              </a:rPr>
              <a:t>Calendario para la presentación de informes de 2023</a:t>
            </a:r>
            <a:endParaRPr lang="en-US" dirty="0"/>
          </a:p>
        </p:txBody>
      </p:sp>
      <p:graphicFrame>
        <p:nvGraphicFramePr>
          <p:cNvPr id="6" name="Content Placeholder 2">
            <a:extLst>
              <a:ext uri="{FF2B5EF4-FFF2-40B4-BE49-F238E27FC236}">
                <a16:creationId xmlns:a16="http://schemas.microsoft.com/office/drawing/2014/main" id="{3876D834-A9BD-C9CD-D23D-03613BEF45F4}"/>
              </a:ext>
            </a:extLst>
          </p:cNvPr>
          <p:cNvGraphicFramePr>
            <a:graphicFrameLocks/>
          </p:cNvGraphicFramePr>
          <p:nvPr>
            <p:extLst>
              <p:ext uri="{D42A27DB-BD31-4B8C-83A1-F6EECF244321}">
                <p14:modId xmlns:p14="http://schemas.microsoft.com/office/powerpoint/2010/main" val="3066158767"/>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05819A76-88F8-E126-126F-644E5547E83A}"/>
              </a:ext>
            </a:extLst>
          </p:cNvPr>
          <p:cNvSpPr txBox="1"/>
          <p:nvPr/>
        </p:nvSpPr>
        <p:spPr>
          <a:xfrm>
            <a:off x="372460" y="5978788"/>
            <a:ext cx="53552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 dirty="0">
                <a:solidFill>
                  <a:srgbClr val="002060"/>
                </a:solidFill>
                <a:cs typeface="Calibri"/>
              </a:rPr>
              <a:t>*Presentación a la División de Estadística de las </a:t>
            </a:r>
            <a:br>
              <a:rPr lang="es" dirty="0">
                <a:solidFill>
                  <a:srgbClr val="002060"/>
                </a:solidFill>
                <a:cs typeface="Calibri"/>
              </a:rPr>
            </a:br>
            <a:r>
              <a:rPr lang="es" dirty="0">
                <a:solidFill>
                  <a:srgbClr val="002060"/>
                </a:solidFill>
                <a:cs typeface="Calibri"/>
              </a:rPr>
              <a:t>Naciones Unidas a principios de 2024</a:t>
            </a:r>
          </a:p>
        </p:txBody>
      </p:sp>
      <p:sp>
        <p:nvSpPr>
          <p:cNvPr id="9" name="TextBox 8">
            <a:extLst>
              <a:ext uri="{FF2B5EF4-FFF2-40B4-BE49-F238E27FC236}">
                <a16:creationId xmlns:a16="http://schemas.microsoft.com/office/drawing/2014/main" id="{A8E75E28-5A76-C4FE-B7F6-EE5305C799A6}"/>
              </a:ext>
            </a:extLst>
          </p:cNvPr>
          <p:cNvSpPr txBox="1"/>
          <p:nvPr/>
        </p:nvSpPr>
        <p:spPr>
          <a:xfrm>
            <a:off x="8209543" y="5978787"/>
            <a:ext cx="3830058" cy="646331"/>
          </a:xfrm>
          <a:prstGeom prst="rect">
            <a:avLst/>
          </a:prstGeom>
          <a:noFill/>
        </p:spPr>
        <p:txBody>
          <a:bodyPr wrap="square" rtlCol="0">
            <a:spAutoFit/>
          </a:bodyPr>
          <a:lstStyle/>
          <a:p>
            <a:pPr rtl="0"/>
            <a:r>
              <a:rPr lang="es" dirty="0">
                <a:solidFill>
                  <a:srgbClr val="002060"/>
                </a:solidFill>
              </a:rPr>
              <a:t>Véase la sección 6 de la </a:t>
            </a:r>
            <a:br>
              <a:rPr lang="es" dirty="0">
                <a:solidFill>
                  <a:srgbClr val="002060"/>
                </a:solidFill>
              </a:rPr>
            </a:br>
            <a:r>
              <a:rPr lang="es" dirty="0">
                <a:solidFill>
                  <a:srgbClr val="002060"/>
                </a:solidFill>
              </a:rPr>
              <a:t>«Guía para el monitoreo»</a:t>
            </a:r>
          </a:p>
        </p:txBody>
      </p:sp>
    </p:spTree>
    <p:extLst>
      <p:ext uri="{BB962C8B-B14F-4D97-AF65-F5344CB8AC3E}">
        <p14:creationId xmlns:p14="http://schemas.microsoft.com/office/powerpoint/2010/main" val="202742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p:txBody>
          <a:bodyPr/>
          <a:lstStyle/>
          <a:p>
            <a:r>
              <a:rPr lang="en-US" dirty="0" err="1"/>
              <a:t>Servicio</a:t>
            </a:r>
            <a:r>
              <a:rPr lang="en-US" dirty="0"/>
              <a:t> de </a:t>
            </a:r>
            <a:r>
              <a:rPr lang="en-US" dirty="0" err="1"/>
              <a:t>Asistencia</a:t>
            </a:r>
            <a:r>
              <a:rPr lang="en-US" dirty="0"/>
              <a:t> para </a:t>
            </a:r>
            <a:r>
              <a:rPr lang="en-US" dirty="0" err="1"/>
              <a:t>el</a:t>
            </a:r>
            <a:r>
              <a:rPr lang="en-US" dirty="0"/>
              <a:t> </a:t>
            </a:r>
            <a:r>
              <a:rPr lang="en-US" dirty="0" err="1"/>
              <a:t>indicador</a:t>
            </a:r>
            <a:r>
              <a:rPr lang="en-US" dirty="0"/>
              <a:t> 6.5.1 de </a:t>
            </a:r>
            <a:r>
              <a:rPr lang="en-US" dirty="0" err="1"/>
              <a:t>los</a:t>
            </a:r>
            <a:r>
              <a:rPr lang="en-US" dirty="0"/>
              <a:t> ODS </a:t>
            </a:r>
          </a:p>
        </p:txBody>
      </p:sp>
      <p:pic>
        <p:nvPicPr>
          <p:cNvPr id="8" name="Graphic 4" descr="Questions with solid fill">
            <a:extLst>
              <a:ext uri="{FF2B5EF4-FFF2-40B4-BE49-F238E27FC236}">
                <a16:creationId xmlns:a16="http://schemas.microsoft.com/office/drawing/2014/main" id="{DC967B6D-1839-6B42-D130-8D129C12BF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944" y="1643944"/>
            <a:ext cx="2996793" cy="2996793"/>
          </a:xfrm>
          <a:prstGeom prst="rect">
            <a:avLst/>
          </a:prstGeom>
        </p:spPr>
      </p:pic>
      <p:sp>
        <p:nvSpPr>
          <p:cNvPr id="9" name="Content Placeholder 1">
            <a:extLst>
              <a:ext uri="{FF2B5EF4-FFF2-40B4-BE49-F238E27FC236}">
                <a16:creationId xmlns:a16="http://schemas.microsoft.com/office/drawing/2014/main" id="{1EA687C6-7307-9B02-5CA7-F9B448196807}"/>
              </a:ext>
            </a:extLst>
          </p:cNvPr>
          <p:cNvSpPr txBox="1">
            <a:spLocks/>
          </p:cNvSpPr>
          <p:nvPr/>
        </p:nvSpPr>
        <p:spPr>
          <a:xfrm>
            <a:off x="8270944" y="4739931"/>
            <a:ext cx="3501956" cy="474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GB" sz="2800" b="0" i="0" u="none" strike="noStrike" kern="1200" smtClean="0">
                <a:solidFill>
                  <a:schemeClr val="accent2"/>
                </a:solidFill>
                <a:effectLst/>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accent2"/>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ea typeface="+mn-lt"/>
                <a:cs typeface="+mn-lt"/>
              </a:rPr>
              <a:t> </a:t>
            </a:r>
            <a:r>
              <a:rPr lang="en-US" b="1" dirty="0">
                <a:solidFill>
                  <a:schemeClr val="tx2"/>
                </a:solidFill>
                <a:ea typeface="+mn-lt"/>
                <a:cs typeface="+mn-lt"/>
                <a:hlinkClick r:id="rId6">
                  <a:extLst>
                    <a:ext uri="{A12FA001-AC4F-418D-AE19-62706E023703}">
                      <ahyp:hlinkClr xmlns:ahyp="http://schemas.microsoft.com/office/drawing/2018/hyperlinkcolor" val="tx"/>
                    </a:ext>
                  </a:extLst>
                </a:hlinkClick>
              </a:rPr>
              <a:t>iwrmsdg651@un.org</a:t>
            </a:r>
            <a:endParaRPr lang="en-US" b="1" dirty="0">
              <a:solidFill>
                <a:schemeClr val="tx2"/>
              </a:solidFill>
            </a:endParaRPr>
          </a:p>
        </p:txBody>
      </p:sp>
      <p:sp>
        <p:nvSpPr>
          <p:cNvPr id="7" name="Content Placeholder 12">
            <a:extLst>
              <a:ext uri="{FF2B5EF4-FFF2-40B4-BE49-F238E27FC236}">
                <a16:creationId xmlns:a16="http://schemas.microsoft.com/office/drawing/2014/main" id="{B028C1B4-837C-906A-4E0D-46990E1F9A46}"/>
              </a:ext>
            </a:extLst>
          </p:cNvPr>
          <p:cNvSpPr txBox="1">
            <a:spLocks/>
          </p:cNvSpPr>
          <p:nvPr/>
        </p:nvSpPr>
        <p:spPr>
          <a:xfrm>
            <a:off x="949036" y="1701456"/>
            <a:ext cx="6453082" cy="489767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b="0" dirty="0" err="1">
                <a:solidFill>
                  <a:schemeClr val="accent1"/>
                </a:solidFill>
              </a:rPr>
              <a:t>Cualquier</a:t>
            </a:r>
            <a:r>
              <a:rPr lang="en-US" b="0" dirty="0">
                <a:solidFill>
                  <a:schemeClr val="accent1"/>
                </a:solidFill>
              </a:rPr>
              <a:t> </a:t>
            </a:r>
            <a:r>
              <a:rPr lang="en-US" b="0" dirty="0" err="1">
                <a:solidFill>
                  <a:schemeClr val="accent1"/>
                </a:solidFill>
              </a:rPr>
              <a:t>duda</a:t>
            </a:r>
            <a:r>
              <a:rPr lang="en-US" b="0" dirty="0">
                <a:solidFill>
                  <a:schemeClr val="accent1"/>
                </a:solidFill>
              </a:rPr>
              <a:t> </a:t>
            </a:r>
            <a:r>
              <a:rPr lang="en-US" b="0" dirty="0" err="1">
                <a:solidFill>
                  <a:schemeClr val="accent1"/>
                </a:solidFill>
              </a:rPr>
              <a:t>relacionada</a:t>
            </a:r>
            <a:r>
              <a:rPr lang="en-US" b="0" dirty="0">
                <a:solidFill>
                  <a:schemeClr val="accent1"/>
                </a:solidFill>
              </a:rPr>
              <a:t> con la </a:t>
            </a:r>
            <a:r>
              <a:rPr lang="en-US" b="0" dirty="0" err="1">
                <a:solidFill>
                  <a:schemeClr val="accent1"/>
                </a:solidFill>
              </a:rPr>
              <a:t>presentación</a:t>
            </a:r>
            <a:r>
              <a:rPr lang="en-US" b="0" dirty="0">
                <a:solidFill>
                  <a:schemeClr val="accent1"/>
                </a:solidFill>
              </a:rPr>
              <a:t> de </a:t>
            </a:r>
            <a:r>
              <a:rPr lang="en-US" b="0" dirty="0" err="1">
                <a:solidFill>
                  <a:schemeClr val="accent1"/>
                </a:solidFill>
              </a:rPr>
              <a:t>informes</a:t>
            </a:r>
            <a:r>
              <a:rPr lang="en-US" b="0" dirty="0">
                <a:solidFill>
                  <a:schemeClr val="accent1"/>
                </a:solidFill>
              </a:rPr>
              <a:t> </a:t>
            </a:r>
            <a:r>
              <a:rPr lang="en-US" b="0" dirty="0" err="1">
                <a:solidFill>
                  <a:schemeClr val="accent1"/>
                </a:solidFill>
              </a:rPr>
              <a:t>sobre</a:t>
            </a:r>
            <a:r>
              <a:rPr lang="en-US" b="0" dirty="0">
                <a:solidFill>
                  <a:schemeClr val="accent1"/>
                </a:solidFill>
              </a:rPr>
              <a:t> </a:t>
            </a:r>
            <a:r>
              <a:rPr lang="en-US" b="0" dirty="0" err="1">
                <a:solidFill>
                  <a:schemeClr val="accent1"/>
                </a:solidFill>
              </a:rPr>
              <a:t>el</a:t>
            </a:r>
            <a:r>
              <a:rPr lang="en-US" b="0" dirty="0">
                <a:solidFill>
                  <a:schemeClr val="accent1"/>
                </a:solidFill>
              </a:rPr>
              <a:t> </a:t>
            </a:r>
            <a:r>
              <a:rPr lang="en-US" b="0" dirty="0" err="1">
                <a:solidFill>
                  <a:schemeClr val="accent1"/>
                </a:solidFill>
              </a:rPr>
              <a:t>indicador</a:t>
            </a:r>
            <a:r>
              <a:rPr lang="en-US" b="0" dirty="0">
                <a:solidFill>
                  <a:schemeClr val="accent1"/>
                </a:solidFill>
              </a:rPr>
              <a:t> 6.5.1 </a:t>
            </a:r>
          </a:p>
          <a:p>
            <a:pPr marL="342900" indent="-342900"/>
            <a:r>
              <a:rPr lang="en-US" b="0" dirty="0" err="1">
                <a:solidFill>
                  <a:schemeClr val="accent1"/>
                </a:solidFill>
              </a:rPr>
              <a:t>Aseguramiento</a:t>
            </a:r>
            <a:r>
              <a:rPr lang="en-US" b="0" dirty="0">
                <a:solidFill>
                  <a:schemeClr val="accent1"/>
                </a:solidFill>
              </a:rPr>
              <a:t> de la </a:t>
            </a:r>
            <a:r>
              <a:rPr lang="en-US" b="0" dirty="0" err="1">
                <a:solidFill>
                  <a:schemeClr val="accent1"/>
                </a:solidFill>
              </a:rPr>
              <a:t>calidad</a:t>
            </a:r>
            <a:r>
              <a:rPr lang="en-US" b="0" dirty="0">
                <a:solidFill>
                  <a:schemeClr val="accent1"/>
                </a:solidFill>
              </a:rPr>
              <a:t>: se </a:t>
            </a:r>
            <a:r>
              <a:rPr lang="en-US" b="0" dirty="0" err="1">
                <a:solidFill>
                  <a:schemeClr val="accent1"/>
                </a:solidFill>
              </a:rPr>
              <a:t>recomienda</a:t>
            </a:r>
            <a:r>
              <a:rPr lang="en-US" b="0" dirty="0">
                <a:solidFill>
                  <a:schemeClr val="accent1"/>
                </a:solidFill>
              </a:rPr>
              <a:t> </a:t>
            </a:r>
            <a:r>
              <a:rPr lang="en-US" b="0" dirty="0" err="1">
                <a:solidFill>
                  <a:schemeClr val="accent1"/>
                </a:solidFill>
              </a:rPr>
              <a:t>elaborar</a:t>
            </a:r>
            <a:r>
              <a:rPr lang="en-US" b="0" dirty="0">
                <a:solidFill>
                  <a:schemeClr val="accent1"/>
                </a:solidFill>
              </a:rPr>
              <a:t> </a:t>
            </a:r>
            <a:r>
              <a:rPr lang="en-US" b="0" dirty="0" err="1">
                <a:solidFill>
                  <a:schemeClr val="accent1"/>
                </a:solidFill>
              </a:rPr>
              <a:t>borradores</a:t>
            </a:r>
            <a:r>
              <a:rPr lang="en-US" b="0" dirty="0">
                <a:solidFill>
                  <a:schemeClr val="accent1"/>
                </a:solidFill>
              </a:rPr>
              <a:t> «</a:t>
            </a:r>
            <a:r>
              <a:rPr lang="en-US" b="0" dirty="0" err="1">
                <a:solidFill>
                  <a:schemeClr val="accent1"/>
                </a:solidFill>
              </a:rPr>
              <a:t>provisionales</a:t>
            </a:r>
            <a:r>
              <a:rPr lang="en-US" b="0" dirty="0">
                <a:solidFill>
                  <a:schemeClr val="accent1"/>
                </a:solidFill>
              </a:rPr>
              <a:t>» del </a:t>
            </a:r>
            <a:r>
              <a:rPr lang="en-US" b="0" dirty="0" err="1">
                <a:solidFill>
                  <a:schemeClr val="accent1"/>
                </a:solidFill>
              </a:rPr>
              <a:t>informe</a:t>
            </a:r>
            <a:r>
              <a:rPr lang="en-US" b="0" dirty="0">
                <a:solidFill>
                  <a:schemeClr val="accent1"/>
                </a:solidFill>
              </a:rPr>
              <a:t>, y se </a:t>
            </a:r>
            <a:r>
              <a:rPr lang="en-US" b="0" dirty="0" err="1">
                <a:solidFill>
                  <a:schemeClr val="accent1"/>
                </a:solidFill>
              </a:rPr>
              <a:t>proporcionarán</a:t>
            </a:r>
            <a:r>
              <a:rPr lang="en-US" b="0" dirty="0">
                <a:solidFill>
                  <a:schemeClr val="accent1"/>
                </a:solidFill>
              </a:rPr>
              <a:t> </a:t>
            </a:r>
            <a:r>
              <a:rPr lang="en-US" b="0" dirty="0" err="1">
                <a:solidFill>
                  <a:schemeClr val="accent1"/>
                </a:solidFill>
              </a:rPr>
              <a:t>comentarios</a:t>
            </a:r>
            <a:r>
              <a:rPr lang="en-US" b="0" dirty="0">
                <a:solidFill>
                  <a:schemeClr val="accent1"/>
                </a:solidFill>
              </a:rPr>
              <a:t> para </a:t>
            </a:r>
            <a:r>
              <a:rPr lang="en-US" b="0" dirty="0" err="1">
                <a:solidFill>
                  <a:schemeClr val="accent1"/>
                </a:solidFill>
              </a:rPr>
              <a:t>completar</a:t>
            </a:r>
            <a:r>
              <a:rPr lang="en-US" b="0" dirty="0">
                <a:solidFill>
                  <a:schemeClr val="accent1"/>
                </a:solidFill>
              </a:rPr>
              <a:t> </a:t>
            </a:r>
            <a:r>
              <a:rPr lang="en-US" b="0" dirty="0" err="1">
                <a:solidFill>
                  <a:schemeClr val="accent1"/>
                </a:solidFill>
              </a:rPr>
              <a:t>el</a:t>
            </a:r>
            <a:r>
              <a:rPr lang="en-US" b="0" dirty="0">
                <a:solidFill>
                  <a:schemeClr val="accent1"/>
                </a:solidFill>
              </a:rPr>
              <a:t> </a:t>
            </a:r>
            <a:r>
              <a:rPr lang="en-US" b="0" dirty="0" err="1">
                <a:solidFill>
                  <a:schemeClr val="accent1"/>
                </a:solidFill>
              </a:rPr>
              <a:t>borrador</a:t>
            </a:r>
            <a:endParaRPr lang="en-US" b="0" dirty="0">
              <a:solidFill>
                <a:schemeClr val="accent1"/>
              </a:solidFill>
            </a:endParaRPr>
          </a:p>
          <a:p>
            <a:pPr marL="342900" indent="-342900"/>
            <a:r>
              <a:rPr lang="en-US" b="0" dirty="0" err="1">
                <a:solidFill>
                  <a:schemeClr val="accent1"/>
                </a:solidFill>
              </a:rPr>
              <a:t>Presentar</a:t>
            </a:r>
            <a:r>
              <a:rPr lang="en-US" b="0" dirty="0">
                <a:solidFill>
                  <a:schemeClr val="accent1"/>
                </a:solidFill>
              </a:rPr>
              <a:t> </a:t>
            </a:r>
            <a:r>
              <a:rPr lang="en-US" b="0" dirty="0" err="1">
                <a:solidFill>
                  <a:schemeClr val="accent1"/>
                </a:solidFill>
              </a:rPr>
              <a:t>los</a:t>
            </a:r>
            <a:r>
              <a:rPr lang="en-US" b="0" dirty="0">
                <a:solidFill>
                  <a:schemeClr val="accent1"/>
                </a:solidFill>
              </a:rPr>
              <a:t> </a:t>
            </a:r>
            <a:r>
              <a:rPr lang="en-US" b="0" dirty="0" err="1">
                <a:solidFill>
                  <a:schemeClr val="accent1"/>
                </a:solidFill>
              </a:rPr>
              <a:t>borradores</a:t>
            </a:r>
            <a:r>
              <a:rPr lang="en-US" b="0" dirty="0">
                <a:solidFill>
                  <a:schemeClr val="accent1"/>
                </a:solidFill>
              </a:rPr>
              <a:t> </a:t>
            </a:r>
            <a:r>
              <a:rPr lang="en-US" b="0" dirty="0" err="1">
                <a:solidFill>
                  <a:schemeClr val="accent1"/>
                </a:solidFill>
              </a:rPr>
              <a:t>definitivos</a:t>
            </a:r>
            <a:r>
              <a:rPr lang="en-US" b="0" dirty="0">
                <a:solidFill>
                  <a:schemeClr val="accent1"/>
                </a:solidFill>
              </a:rPr>
              <a:t> al </a:t>
            </a:r>
            <a:r>
              <a:rPr lang="en-US" b="0" dirty="0" err="1">
                <a:solidFill>
                  <a:schemeClr val="accent1"/>
                </a:solidFill>
              </a:rPr>
              <a:t>Servicio</a:t>
            </a:r>
            <a:r>
              <a:rPr lang="en-US" b="0" dirty="0">
                <a:solidFill>
                  <a:schemeClr val="accent1"/>
                </a:solidFill>
              </a:rPr>
              <a:t> de </a:t>
            </a:r>
            <a:r>
              <a:rPr lang="en-US" b="0" dirty="0" err="1">
                <a:solidFill>
                  <a:schemeClr val="accent1"/>
                </a:solidFill>
              </a:rPr>
              <a:t>Asistencia</a:t>
            </a:r>
            <a:endParaRPr lang="en-US" b="0" dirty="0">
              <a:solidFill>
                <a:schemeClr val="accent1"/>
              </a:solidFill>
            </a:endParaRPr>
          </a:p>
          <a:p>
            <a:pPr marL="342900" indent="-342900"/>
            <a:r>
              <a:rPr lang="en-US" b="0" dirty="0" err="1">
                <a:solidFill>
                  <a:schemeClr val="accent1"/>
                </a:solidFill>
              </a:rPr>
              <a:t>Dudas</a:t>
            </a:r>
            <a:r>
              <a:rPr lang="en-US" b="0" dirty="0">
                <a:solidFill>
                  <a:schemeClr val="accent1"/>
                </a:solidFill>
              </a:rPr>
              <a:t> </a:t>
            </a:r>
            <a:r>
              <a:rPr lang="en-US" b="0" dirty="0" err="1">
                <a:solidFill>
                  <a:schemeClr val="accent1"/>
                </a:solidFill>
              </a:rPr>
              <a:t>sobre</a:t>
            </a:r>
            <a:r>
              <a:rPr lang="en-US" b="0" dirty="0">
                <a:solidFill>
                  <a:schemeClr val="accent1"/>
                </a:solidFill>
              </a:rPr>
              <a:t> </a:t>
            </a:r>
            <a:r>
              <a:rPr lang="en-US" b="0" dirty="0" err="1">
                <a:solidFill>
                  <a:schemeClr val="accent1"/>
                </a:solidFill>
              </a:rPr>
              <a:t>el</a:t>
            </a:r>
            <a:r>
              <a:rPr lang="en-US" b="0" dirty="0">
                <a:solidFill>
                  <a:schemeClr val="accent1"/>
                </a:solidFill>
              </a:rPr>
              <a:t> </a:t>
            </a:r>
            <a:r>
              <a:rPr lang="en-US" b="0" dirty="0" err="1">
                <a:solidFill>
                  <a:schemeClr val="accent1"/>
                </a:solidFill>
              </a:rPr>
              <a:t>Programa</a:t>
            </a:r>
            <a:r>
              <a:rPr lang="en-US" b="0" dirty="0">
                <a:solidFill>
                  <a:schemeClr val="accent1"/>
                </a:solidFill>
              </a:rPr>
              <a:t> de </a:t>
            </a:r>
            <a:r>
              <a:rPr lang="en-US" b="0" dirty="0" err="1">
                <a:solidFill>
                  <a:schemeClr val="accent1"/>
                </a:solidFill>
              </a:rPr>
              <a:t>Apoyo</a:t>
            </a:r>
            <a:r>
              <a:rPr lang="en-US" b="0" dirty="0">
                <a:solidFill>
                  <a:schemeClr val="accent1"/>
                </a:solidFill>
              </a:rPr>
              <a:t> para la GIRH del ODS 6 </a:t>
            </a:r>
          </a:p>
        </p:txBody>
      </p:sp>
    </p:spTree>
    <p:custDataLst>
      <p:tags r:id="rId1"/>
    </p:custDataLst>
    <p:extLst>
      <p:ext uri="{BB962C8B-B14F-4D97-AF65-F5344CB8AC3E}">
        <p14:creationId xmlns:p14="http://schemas.microsoft.com/office/powerpoint/2010/main" val="40536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6.8|44.5"/>
</p:tagLst>
</file>

<file path=ppt/tags/tag10.xml><?xml version="1.0" encoding="utf-8"?>
<p:tagLst xmlns:a="http://schemas.openxmlformats.org/drawingml/2006/main" xmlns:r="http://schemas.openxmlformats.org/officeDocument/2006/relationships" xmlns:p="http://schemas.openxmlformats.org/presentationml/2006/main">
  <p:tag name="TIMING" val="|12.6|7.8|19.1|18.4|16.9"/>
</p:tagLst>
</file>

<file path=ppt/tags/tag11.xml><?xml version="1.0" encoding="utf-8"?>
<p:tagLst xmlns:a="http://schemas.openxmlformats.org/drawingml/2006/main" xmlns:r="http://schemas.openxmlformats.org/officeDocument/2006/relationships" xmlns:p="http://schemas.openxmlformats.org/presentationml/2006/main">
  <p:tag name="TIMING" val="|20.9|18.2"/>
</p:tagLst>
</file>

<file path=ppt/tags/tag12.xml><?xml version="1.0" encoding="utf-8"?>
<p:tagLst xmlns:a="http://schemas.openxmlformats.org/drawingml/2006/main" xmlns:r="http://schemas.openxmlformats.org/officeDocument/2006/relationships" xmlns:p="http://schemas.openxmlformats.org/presentationml/2006/main">
  <p:tag name="TIMING" val="|29.5|9.5|21.9"/>
</p:tagLst>
</file>

<file path=ppt/tags/tag13.xml><?xml version="1.0" encoding="utf-8"?>
<p:tagLst xmlns:a="http://schemas.openxmlformats.org/drawingml/2006/main" xmlns:r="http://schemas.openxmlformats.org/officeDocument/2006/relationships" xmlns:p="http://schemas.openxmlformats.org/presentationml/2006/main">
  <p:tag name="TIMING" val="|12.1|18.5|17.5"/>
</p:tagLst>
</file>

<file path=ppt/tags/tag14.xml><?xml version="1.0" encoding="utf-8"?>
<p:tagLst xmlns:a="http://schemas.openxmlformats.org/drawingml/2006/main" xmlns:r="http://schemas.openxmlformats.org/officeDocument/2006/relationships" xmlns:p="http://schemas.openxmlformats.org/presentationml/2006/main">
  <p:tag name="TIMING" val="|27.1|9.5"/>
</p:tagLst>
</file>

<file path=ppt/tags/tag15.xml><?xml version="1.0" encoding="utf-8"?>
<p:tagLst xmlns:a="http://schemas.openxmlformats.org/drawingml/2006/main" xmlns:r="http://schemas.openxmlformats.org/officeDocument/2006/relationships" xmlns:p="http://schemas.openxmlformats.org/presentationml/2006/main">
  <p:tag name="TIMING" val="|13.7|7.5|11.4|15.9"/>
</p:tagLst>
</file>

<file path=ppt/tags/tag16.xml><?xml version="1.0" encoding="utf-8"?>
<p:tagLst xmlns:a="http://schemas.openxmlformats.org/drawingml/2006/main" xmlns:r="http://schemas.openxmlformats.org/officeDocument/2006/relationships" xmlns:p="http://schemas.openxmlformats.org/presentationml/2006/main">
  <p:tag name="TIMING" val="|12.2|28.9|16.7|45.2"/>
</p:tagLst>
</file>

<file path=ppt/tags/tag17.xml><?xml version="1.0" encoding="utf-8"?>
<p:tagLst xmlns:a="http://schemas.openxmlformats.org/drawingml/2006/main" xmlns:r="http://schemas.openxmlformats.org/officeDocument/2006/relationships" xmlns:p="http://schemas.openxmlformats.org/presentationml/2006/main">
  <p:tag name="TIMING" val="|7.5|14.2|26.9"/>
</p:tagLst>
</file>

<file path=ppt/tags/tag18.xml><?xml version="1.0" encoding="utf-8"?>
<p:tagLst xmlns:a="http://schemas.openxmlformats.org/drawingml/2006/main" xmlns:r="http://schemas.openxmlformats.org/officeDocument/2006/relationships" xmlns:p="http://schemas.openxmlformats.org/presentationml/2006/main">
  <p:tag name="TIMING" val="|12.3|16.7"/>
</p:tagLst>
</file>

<file path=ppt/tags/tag19.xml><?xml version="1.0" encoding="utf-8"?>
<p:tagLst xmlns:a="http://schemas.openxmlformats.org/drawingml/2006/main" xmlns:r="http://schemas.openxmlformats.org/officeDocument/2006/relationships" xmlns:p="http://schemas.openxmlformats.org/presentationml/2006/main">
  <p:tag name="TIMING" val="|6.7|22.9|14.1"/>
</p:tagLst>
</file>

<file path=ppt/tags/tag2.xml><?xml version="1.0" encoding="utf-8"?>
<p:tagLst xmlns:a="http://schemas.openxmlformats.org/drawingml/2006/main" xmlns:r="http://schemas.openxmlformats.org/officeDocument/2006/relationships" xmlns:p="http://schemas.openxmlformats.org/presentationml/2006/main">
  <p:tag name="TIMING" val="|13.3|11.4|20.2|12.9|18.3|37.5|5.4|4.5"/>
</p:tagLst>
</file>

<file path=ppt/tags/tag20.xml><?xml version="1.0" encoding="utf-8"?>
<p:tagLst xmlns:a="http://schemas.openxmlformats.org/drawingml/2006/main" xmlns:r="http://schemas.openxmlformats.org/officeDocument/2006/relationships" xmlns:p="http://schemas.openxmlformats.org/presentationml/2006/main">
  <p:tag name="TIMING" val="|15.9"/>
</p:tagLst>
</file>

<file path=ppt/tags/tag21.xml><?xml version="1.0" encoding="utf-8"?>
<p:tagLst xmlns:a="http://schemas.openxmlformats.org/drawingml/2006/main" xmlns:r="http://schemas.openxmlformats.org/officeDocument/2006/relationships" xmlns:p="http://schemas.openxmlformats.org/presentationml/2006/main">
  <p:tag name="TIMING" val="|14.1"/>
</p:tagLst>
</file>

<file path=ppt/tags/tag3.xml><?xml version="1.0" encoding="utf-8"?>
<p:tagLst xmlns:a="http://schemas.openxmlformats.org/drawingml/2006/main" xmlns:r="http://schemas.openxmlformats.org/officeDocument/2006/relationships" xmlns:p="http://schemas.openxmlformats.org/presentationml/2006/main">
  <p:tag name="TIMING" val="|21|4.8|15.9|18.2"/>
</p:tagLst>
</file>

<file path=ppt/tags/tag4.xml><?xml version="1.0" encoding="utf-8"?>
<p:tagLst xmlns:a="http://schemas.openxmlformats.org/drawingml/2006/main" xmlns:r="http://schemas.openxmlformats.org/officeDocument/2006/relationships" xmlns:p="http://schemas.openxmlformats.org/presentationml/2006/main">
  <p:tag name="TIMING" val="|42.9"/>
</p:tagLst>
</file>

<file path=ppt/tags/tag5.xml><?xml version="1.0" encoding="utf-8"?>
<p:tagLst xmlns:a="http://schemas.openxmlformats.org/drawingml/2006/main" xmlns:r="http://schemas.openxmlformats.org/officeDocument/2006/relationships" xmlns:p="http://schemas.openxmlformats.org/presentationml/2006/main">
  <p:tag name="TIMING" val="|28.2|9.3|8.8|9.3|16.5|7.2|11.4"/>
</p:tagLst>
</file>

<file path=ppt/tags/tag6.xml><?xml version="1.0" encoding="utf-8"?>
<p:tagLst xmlns:a="http://schemas.openxmlformats.org/drawingml/2006/main" xmlns:r="http://schemas.openxmlformats.org/officeDocument/2006/relationships" xmlns:p="http://schemas.openxmlformats.org/presentationml/2006/main">
  <p:tag name="TIMING" val="|58"/>
</p:tagLst>
</file>

<file path=ppt/tags/tag7.xml><?xml version="1.0" encoding="utf-8"?>
<p:tagLst xmlns:a="http://schemas.openxmlformats.org/drawingml/2006/main" xmlns:r="http://schemas.openxmlformats.org/officeDocument/2006/relationships" xmlns:p="http://schemas.openxmlformats.org/presentationml/2006/main">
  <p:tag name="TIMING" val="|17|8.9|11.9|14.3|31.5|11"/>
</p:tagLst>
</file>

<file path=ppt/tags/tag8.xml><?xml version="1.0" encoding="utf-8"?>
<p:tagLst xmlns:a="http://schemas.openxmlformats.org/drawingml/2006/main" xmlns:r="http://schemas.openxmlformats.org/officeDocument/2006/relationships" xmlns:p="http://schemas.openxmlformats.org/presentationml/2006/main">
  <p:tag name="TIMING" val="|15|4.7|7.1"/>
</p:tagLst>
</file>

<file path=ppt/tags/tag9.xml><?xml version="1.0" encoding="utf-8"?>
<p:tagLst xmlns:a="http://schemas.openxmlformats.org/drawingml/2006/main" xmlns:r="http://schemas.openxmlformats.org/officeDocument/2006/relationships" xmlns:p="http://schemas.openxmlformats.org/presentationml/2006/main">
  <p:tag name="TIMING" val="|9.4|10.5|6.1|14|6.6|15.6"/>
</p:tagLst>
</file>

<file path=ppt/theme/theme1.xml><?xml version="1.0" encoding="utf-8"?>
<a:theme xmlns:a="http://schemas.openxmlformats.org/drawingml/2006/main" name="Office Theme">
  <a:themeElements>
    <a:clrScheme name="IWRM Colors">
      <a:dk1>
        <a:srgbClr val="000000"/>
      </a:dk1>
      <a:lt1>
        <a:srgbClr val="FFFFFF"/>
      </a:lt1>
      <a:dk2>
        <a:srgbClr val="44546A"/>
      </a:dk2>
      <a:lt2>
        <a:srgbClr val="E7E6E6"/>
      </a:lt2>
      <a:accent1>
        <a:srgbClr val="194869"/>
      </a:accent1>
      <a:accent2>
        <a:srgbClr val="20A6CA"/>
      </a:accent2>
      <a:accent3>
        <a:srgbClr val="02A093"/>
      </a:accent3>
      <a:accent4>
        <a:srgbClr val="4EB3B9"/>
      </a:accent4>
      <a:accent5>
        <a:srgbClr val="F1883C"/>
      </a:accent5>
      <a:accent6>
        <a:srgbClr val="F39371"/>
      </a:accent6>
      <a:hlink>
        <a:srgbClr val="8EC044"/>
      </a:hlink>
      <a:folHlink>
        <a:srgbClr val="0261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3903724-28f5-48bb-9c71-b0ec8b148fe0" xsi:nil="true"/>
    <lcf76f155ced4ddcb4097134ff3c332f xmlns="da6fb1b6-4ee2-40fb-bb3b-74c8d3b07269">
      <Terms xmlns="http://schemas.microsoft.com/office/infopath/2007/PartnerControls"/>
    </lcf76f155ced4ddcb4097134ff3c332f>
    <k4ba791d09a440aba63648a4fa83da7e xmlns="13903724-28f5-48bb-9c71-b0ec8b148fe0">
      <Terms xmlns="http://schemas.microsoft.com/office/infopath/2007/PartnerControls"/>
    </k4ba791d09a440aba63648a4fa83da7e>
    <n2755ad5c18e49c7adbfdd598b931bcc xmlns="13903724-28f5-48bb-9c71-b0ec8b148fe0">
      <Terms xmlns="http://schemas.microsoft.com/office/infopath/2007/PartnerControls"/>
    </n2755ad5c18e49c7adbfdd598b931bcc>
    <DHIDateCreated xmlns="13903724-28f5-48bb-9c71-b0ec8b148fe0" xsi:nil="true"/>
    <DHIPublication xmlns="13903724-28f5-48bb-9c71-b0ec8b148fe0" xsi:nil="true"/>
    <b282f493e26e4ef1a208c9a49b9311f3 xmlns="13903724-28f5-48bb-9c71-b0ec8b148fe0">
      <Terms xmlns="http://schemas.microsoft.com/office/infopath/2007/PartnerControls"/>
    </b282f493e26e4ef1a208c9a49b9311f3>
    <DHIReviewLink xmlns="13903724-28f5-48bb-9c71-b0ec8b148fe0">
      <Url xsi:nil="true"/>
      <Description xsi:nil="true"/>
    </DHIReviewLink>
    <DHIManagementApprovalLink xmlns="13903724-28f5-48bb-9c71-b0ec8b148fe0">
      <Url xsi:nil="true"/>
      <Description xsi:nil="true"/>
    </DHIManagementApprovalLink>
    <e8bce870359e4a09862e3b9640f665e6 xmlns="13903724-28f5-48bb-9c71-b0ec8b148fe0">
      <Terms xmlns="http://schemas.microsoft.com/office/infopath/2007/PartnerControls"/>
    </e8bce870359e4a09862e3b9640f665e6>
  </documentManagement>
</p:properties>
</file>

<file path=customXml/item3.xml><?xml version="1.0" encoding="utf-8"?>
<ct:contentTypeSchema xmlns:ct="http://schemas.microsoft.com/office/2006/metadata/contentType" xmlns:ma="http://schemas.microsoft.com/office/2006/metadata/properties/metaAttributes" ct:_="" ma:_="" ma:contentTypeName="DHI Document" ma:contentTypeID="0x010100662C79DA35A2284584E29B1E84C9C8C700249DDBCB99AB314F859551F107D2B961" ma:contentTypeVersion="23" ma:contentTypeDescription="Create a new document." ma:contentTypeScope="" ma:versionID="6c14365250b8164616a3b51adba06575">
  <xsd:schema xmlns:xsd="http://www.w3.org/2001/XMLSchema" xmlns:xs="http://www.w3.org/2001/XMLSchema" xmlns:p="http://schemas.microsoft.com/office/2006/metadata/properties" xmlns:ns2="13903724-28f5-48bb-9c71-b0ec8b148fe0" xmlns:ns3="13903724-28f5-48bb-9c71-b0ec8b148fe0" xmlns:ns4="da6fb1b6-4ee2-40fb-bb3b-74c8d3b07269" targetNamespace="http://schemas.microsoft.com/office/2006/metadata/properties" ma:root="true" ma:fieldsID="86cee8694aafd8f56e4909046120d617" ns3:_="" ns4:_="">
    <xsd:import namespace="13903724-28f5-48bb-9c71-b0ec8b148fe0"/>
    <xsd:import namespace="13903724-28f5-48bb-9c71-b0ec8b148fe0"/>
    <xsd:import namespace="da6fb1b6-4ee2-40fb-bb3b-74c8d3b07269"/>
    <xsd:element name="properties">
      <xsd:complexType>
        <xsd:sequence>
          <xsd:element name="documentManagement">
            <xsd:complexType>
              <xsd:all>
                <xsd:element ref="ns2:TaxCatchAll" minOccurs="0"/>
                <xsd:element ref="ns2:TaxCatchAllLabel" minOccurs="0"/>
                <xsd:element ref="ns3:k4ba791d09a440aba63648a4fa83da7e" minOccurs="0"/>
                <xsd:element ref="ns3:n2755ad5c18e49c7adbfdd598b931bcc" minOccurs="0"/>
                <xsd:element ref="ns3:b282f493e26e4ef1a208c9a49b9311f3" minOccurs="0"/>
                <xsd:element ref="ns3:e8bce870359e4a09862e3b9640f665e6" minOccurs="0"/>
                <xsd:element ref="ns3:DHIPublication" minOccurs="0"/>
                <xsd:element ref="ns3:DHIDateCreated" minOccurs="0"/>
                <xsd:element ref="ns3:DHIReviewLink" minOccurs="0"/>
                <xsd:element ref="ns3:DHIManagementApprovalLink"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03724-28f5-48bb-9c71-b0ec8b148fe0"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6801673a-fca3-46f3-b8d0-63933d2703a0}" ma:internalName="TaxCatchAll" ma:showField="CatchAllData" ma:web="13903724-28f5-48bb-9c71-b0ec8b148fe0">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6801673a-fca3-46f3-b8d0-63933d2703a0}" ma:internalName="TaxCatchAllLabel" ma:readOnly="true" ma:showField="CatchAllDataLabel" ma:web="13903724-28f5-48bb-9c71-b0ec8b148fe0">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903724-28f5-48bb-9c71-b0ec8b148fe0" elementFormDefault="qualified">
    <xsd:import namespace="http://schemas.microsoft.com/office/2006/documentManagement/types"/>
    <xsd:import namespace="http://schemas.microsoft.com/office/infopath/2007/PartnerControls"/>
    <xsd:element name="k4ba791d09a440aba63648a4fa83da7e" ma:index="10" nillable="true" ma:taxonomy="true" ma:internalName="k4ba791d09a440aba63648a4fa83da7e" ma:taxonomyFieldName="DHICategory" ma:displayName="DHICategory" ma:default="" ma:fieldId="{44ba791d-09a4-40ab-a636-48a4fa83da7e}" ma:taxonomyMulti="true" ma:sspId="0cc1a1f7-5d9d-487e-9c70-c04623747153" ma:termSetId="cf316dbf-09a7-4527-b108-6ead98ea1f8f" ma:anchorId="00000000-0000-0000-0000-000000000000" ma:open="false" ma:isKeyword="false">
      <xsd:complexType>
        <xsd:sequence>
          <xsd:element ref="pc:Terms" minOccurs="0" maxOccurs="1"/>
        </xsd:sequence>
      </xsd:complexType>
    </xsd:element>
    <xsd:element name="n2755ad5c18e49c7adbfdd598b931bcc" ma:index="12" nillable="true" ma:taxonomy="true" ma:internalName="n2755ad5c18e49c7adbfdd598b931bcc" ma:taxonomyFieldName="DHIArea" ma:displayName="DHIArea" ma:default="" ma:fieldId="{72755ad5-c18e-49c7-adbf-dd598b931bcc}" ma:taxonomyMulti="true" ma:sspId="0cc1a1f7-5d9d-487e-9c70-c04623747153" ma:termSetId="3e9017fb-0c0c-4812-abde-a160736a9a23" ma:anchorId="00000000-0000-0000-0000-000000000000" ma:open="false" ma:isKeyword="false">
      <xsd:complexType>
        <xsd:sequence>
          <xsd:element ref="pc:Terms" minOccurs="0" maxOccurs="1"/>
        </xsd:sequence>
      </xsd:complexType>
    </xsd:element>
    <xsd:element name="b282f493e26e4ef1a208c9a49b9311f3" ma:index="14" nillable="true" ma:taxonomy="true" ma:internalName="b282f493e26e4ef1a208c9a49b9311f3" ma:taxonomyFieldName="DHIKeywords" ma:displayName="DHIKeywords" ma:default="" ma:fieldId="{b282f493-e26e-4ef1-a208-c9a49b9311f3}" ma:taxonomyMulti="true" ma:sspId="0cc1a1f7-5d9d-487e-9c70-c04623747153" ma:termSetId="d8f945d8-c24d-4deb-a750-9e845efe98c8" ma:anchorId="00000000-0000-0000-0000-000000000000" ma:open="true" ma:isKeyword="false">
      <xsd:complexType>
        <xsd:sequence>
          <xsd:element ref="pc:Terms" minOccurs="0" maxOccurs="1"/>
        </xsd:sequence>
      </xsd:complexType>
    </xsd:element>
    <xsd:element name="e8bce870359e4a09862e3b9640f665e6" ma:index="16" nillable="true" ma:taxonomy="true" ma:internalName="e8bce870359e4a09862e3b9640f665e6" ma:taxonomyFieldName="DHIAuthor" ma:displayName="DHIAuthor" ma:default="" ma:fieldId="{e8bce870-359e-4a09-862e-3b9640f665e6}" ma:taxonomyMulti="true" ma:sspId="0cc1a1f7-5d9d-487e-9c70-c04623747153" ma:termSetId="0c97983b-bbfd-42d4-9c04-ca31687e0c2a" ma:anchorId="00000000-0000-0000-0000-000000000000" ma:open="true" ma:isKeyword="false">
      <xsd:complexType>
        <xsd:sequence>
          <xsd:element ref="pc:Terms" minOccurs="0" maxOccurs="1"/>
        </xsd:sequence>
      </xsd:complexType>
    </xsd:element>
    <xsd:element name="DHIPublication" ma:index="18" nillable="true" ma:displayName="DHIPublication" ma:description="If the item is not a DHI publication, type the full name of the publication, e.g. journal name or book title and publisher" ma:internalName="DHIPublication">
      <xsd:simpleType>
        <xsd:restriction base="dms:Text">
          <xsd:maxLength value="255"/>
        </xsd:restriction>
      </xsd:simpleType>
    </xsd:element>
    <xsd:element name="DHIDateCreated" ma:index="19" nillable="true" ma:displayName="DHIDateCreated" ma:description="Accept the default creation date or add the date and year of publication." ma:format="DateOnly" ma:internalName="DHIDateCreated">
      <xsd:simpleType>
        <xsd:restriction base="dms:DateTime"/>
      </xsd:simpleType>
    </xsd:element>
    <xsd:element name="DHIReviewLink" ma:index="20" nillable="true" ma:displayName="DHI Review" ma:format="Hyperlink" ma:internalName="DHIReviewLink">
      <xsd:complexType>
        <xsd:complexContent>
          <xsd:extension base="dms:URL">
            <xsd:sequence>
              <xsd:element name="Url" type="dms:ValidUrl" minOccurs="0" nillable="true"/>
              <xsd:element name="Description" type="xsd:string" nillable="true"/>
            </xsd:sequence>
          </xsd:extension>
        </xsd:complexContent>
      </xsd:complexType>
    </xsd:element>
    <xsd:element name="DHIManagementApprovalLink" ma:index="21" nillable="true" ma:displayName="DHI Management Approval" ma:format="Hyperlink" ma:internalName="DHIManagementApprova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6fb1b6-4ee2-40fb-bb3b-74c8d3b07269"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cc1a1f7-5d9d-487e-9c70-c04623747153"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92E70B-B65B-441E-A728-A1C16ABFEA92}">
  <ds:schemaRefs>
    <ds:schemaRef ds:uri="http://schemas.microsoft.com/sharepoint/v3/contenttype/forms"/>
  </ds:schemaRefs>
</ds:datastoreItem>
</file>

<file path=customXml/itemProps2.xml><?xml version="1.0" encoding="utf-8"?>
<ds:datastoreItem xmlns:ds="http://schemas.openxmlformats.org/officeDocument/2006/customXml" ds:itemID="{8F4D764E-EDB2-4262-A5D8-E0157FA71502}">
  <ds:schemaRefs>
    <ds:schemaRef ds:uri="http://purl.org/dc/dcmitype/"/>
    <ds:schemaRef ds:uri="http://purl.org/dc/terms/"/>
    <ds:schemaRef ds:uri="http://schemas.microsoft.com/office/2006/documentManagement/types"/>
    <ds:schemaRef ds:uri="http://purl.org/dc/elements/1.1/"/>
    <ds:schemaRef ds:uri="http://schemas.openxmlformats.org/package/2006/metadata/core-properties"/>
    <ds:schemaRef ds:uri="5e01a736-1b88-436b-a44b-5245e0be4ab3"/>
    <ds:schemaRef ds:uri="http://schemas.microsoft.com/office/infopath/2007/PartnerControls"/>
    <ds:schemaRef ds:uri="73aa4948-b2bb-4bb6-a4ce-3dbfd67606c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08712F7-6DBD-4494-82B5-C26A6EE2BC4B}"/>
</file>

<file path=docProps/app.xml><?xml version="1.0" encoding="utf-8"?>
<Properties xmlns="http://schemas.openxmlformats.org/officeDocument/2006/extended-properties" xmlns:vt="http://schemas.openxmlformats.org/officeDocument/2006/docPropsVTypes">
  <Template/>
  <TotalTime>853</TotalTime>
  <Words>7308</Words>
  <Application>Microsoft Office PowerPoint</Application>
  <PresentationFormat>Widescreen</PresentationFormat>
  <Paragraphs>449</Paragraphs>
  <Slides>38</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Arial,Sans-Serif</vt:lpstr>
      <vt:lpstr>Calibri</vt:lpstr>
      <vt:lpstr>Calibri Light</vt:lpstr>
      <vt:lpstr>Segoe UI</vt:lpstr>
      <vt:lpstr>Symbol</vt:lpstr>
      <vt:lpstr>WordVisi_MSFontService</vt:lpstr>
      <vt:lpstr>Office Theme</vt:lpstr>
      <vt:lpstr>PowerPoint Presentation</vt:lpstr>
      <vt:lpstr>Índice</vt:lpstr>
      <vt:lpstr>PowerPoint Presentation</vt:lpstr>
      <vt:lpstr>La Agenda 2030  y el ODS 6</vt:lpstr>
      <vt:lpstr>Objetivo de desarrollo sostenible (ODS) 6</vt:lpstr>
      <vt:lpstr>PowerPoint Presentation</vt:lpstr>
      <vt:lpstr>PowerPoint Presentation</vt:lpstr>
      <vt:lpstr>Calendario para la presentación de informes de 2023</vt:lpstr>
      <vt:lpstr>Servicio de Asistencia para el indicador 6.5.1 de los ODS </vt:lpstr>
      <vt:lpstr>Servicio de Asistencia  para el indicador 6.5.1 de los ODS </vt:lpstr>
      <vt:lpstr>Guía para  el monitoreo</vt:lpstr>
      <vt:lpstr>PowerPoint Presentation</vt:lpstr>
      <vt:lpstr>PowerPoint Presentation</vt:lpstr>
      <vt:lpstr>Descripción general de la encuesta sobre el indicador 6.5.1 de los ODS</vt:lpstr>
      <vt:lpstr>Cómo responder a las preguntas de la encuesta</vt:lpstr>
      <vt:lpstr>Ejemplo de pregunta de la encuesta</vt:lpstr>
      <vt:lpstr>Anexos</vt:lpstr>
      <vt:lpstr>Cambios clave con respecto a la encuesta de 2020 </vt:lpstr>
      <vt:lpstr>Apoyo para completar la encuesta </vt:lpstr>
      <vt:lpstr>PowerPoint Presentation</vt:lpstr>
      <vt:lpstr>Consultas con las partes interesadas</vt:lpstr>
      <vt:lpstr>i. Posibles grupos de partes interesadas</vt:lpstr>
      <vt:lpstr>ii. Secuenciación</vt:lpstr>
      <vt:lpstr>iii. Formatos de participación</vt:lpstr>
      <vt:lpstr>iv. Mejores prácticas</vt:lpstr>
      <vt:lpstr>Material de apoyo opcional para las consultas con las partes interesadas</vt:lpstr>
      <vt:lpstr>PowerPoint Presentation</vt:lpstr>
      <vt:lpstr>PowerPoint Presentation</vt:lpstr>
      <vt:lpstr>Etapa 1: fortalecimiento de las consultas con las partes interesadas en el marco de la presentación de informes sobre el indicador 6.5.1</vt:lpstr>
      <vt:lpstr>Etapa 1: enfoque de alianzas para detectar problemas </vt:lpstr>
      <vt:lpstr>Intercambios de aprendizajes a nivel regional</vt:lpstr>
      <vt:lpstr>Etapa 2: formulación de respuestas</vt:lpstr>
      <vt:lpstr>Etapa 3: soluciones para la implementación </vt:lpstr>
      <vt:lpstr>PowerPoint Presentation</vt:lpstr>
      <vt:lpstr>Presentación de informes sobre la GIRH en el marco del indicador 6.5.1 hasta la fecha (2017, 2020)</vt:lpstr>
      <vt:lpstr>Se debe acelerar la implementación de la GIRH</vt:lpstr>
      <vt:lpstr>Informes mundiales y regionales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Tariq Jowahir</dc:creator>
  <cp:lastModifiedBy>Kevin Robert Mpapasingo</cp:lastModifiedBy>
  <cp:revision>38</cp:revision>
  <dcterms:created xsi:type="dcterms:W3CDTF">2022-02-02T11:52:52Z</dcterms:created>
  <dcterms:modified xsi:type="dcterms:W3CDTF">2023-04-13T12:49:23Z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0x010100662C79DA35A2284584E29B1E84C9C8C700249DDBCB99AB314F859551F107D2B961</vt:lpwstr>
  </property>
  <property fmtid="{D5CDD505-2E9C-101B-9397-08002B2CF9AE}" pid="3" name="MediaServiceImageTags">
    <vt:lpwstr/>
  </property>
</Properties>
</file>